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1" r:id="rId2"/>
  </p:sldMasterIdLst>
  <p:notesMasterIdLst>
    <p:notesMasterId r:id="rId47"/>
  </p:notesMasterIdLst>
  <p:sldIdLst>
    <p:sldId id="2034" r:id="rId3"/>
    <p:sldId id="265" r:id="rId4"/>
    <p:sldId id="257" r:id="rId5"/>
    <p:sldId id="267" r:id="rId6"/>
    <p:sldId id="262" r:id="rId7"/>
    <p:sldId id="263" r:id="rId8"/>
    <p:sldId id="264" r:id="rId9"/>
    <p:sldId id="2036" r:id="rId10"/>
    <p:sldId id="266" r:id="rId11"/>
    <p:sldId id="2037" r:id="rId12"/>
    <p:sldId id="268" r:id="rId13"/>
    <p:sldId id="2038" r:id="rId14"/>
    <p:sldId id="2039" r:id="rId15"/>
    <p:sldId id="269" r:id="rId16"/>
    <p:sldId id="2044" r:id="rId17"/>
    <p:sldId id="270" r:id="rId18"/>
    <p:sldId id="2045" r:id="rId19"/>
    <p:sldId id="2046" r:id="rId20"/>
    <p:sldId id="271" r:id="rId21"/>
    <p:sldId id="2047" r:id="rId22"/>
    <p:sldId id="272" r:id="rId23"/>
    <p:sldId id="2040" r:id="rId24"/>
    <p:sldId id="274" r:id="rId25"/>
    <p:sldId id="2042" r:id="rId26"/>
    <p:sldId id="2043" r:id="rId27"/>
    <p:sldId id="275" r:id="rId28"/>
    <p:sldId id="2048" r:id="rId29"/>
    <p:sldId id="276" r:id="rId30"/>
    <p:sldId id="2041" r:id="rId31"/>
    <p:sldId id="2052" r:id="rId32"/>
    <p:sldId id="277" r:id="rId33"/>
    <p:sldId id="2050" r:id="rId34"/>
    <p:sldId id="278" r:id="rId35"/>
    <p:sldId id="2049" r:id="rId36"/>
    <p:sldId id="279" r:id="rId37"/>
    <p:sldId id="2051" r:id="rId38"/>
    <p:sldId id="280" r:id="rId39"/>
    <p:sldId id="281" r:id="rId40"/>
    <p:sldId id="2054" r:id="rId41"/>
    <p:sldId id="282" r:id="rId42"/>
    <p:sldId id="2053" r:id="rId43"/>
    <p:sldId id="283" r:id="rId44"/>
    <p:sldId id="284" r:id="rId45"/>
    <p:sldId id="285" r:id="rId4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89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1pPr>
    <a:lvl2pPr marL="430213" indent="-215900" algn="l" defTabSz="457200" rtl="0" fontAlgn="base" hangingPunct="0">
      <a:lnSpc>
        <a:spcPct val="89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2pPr>
    <a:lvl3pPr marL="646113" indent="-215900" algn="l" defTabSz="457200" rtl="0" fontAlgn="base" hangingPunct="0">
      <a:lnSpc>
        <a:spcPct val="89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3pPr>
    <a:lvl4pPr marL="862013" indent="-214313" algn="l" defTabSz="457200" rtl="0" fontAlgn="base" hangingPunct="0">
      <a:lnSpc>
        <a:spcPct val="89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4pPr>
    <a:lvl5pPr marL="1077913" indent="-215900" algn="l" defTabSz="457200" rtl="0" fontAlgn="base" hangingPunct="0">
      <a:lnSpc>
        <a:spcPct val="89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S Gothic" panose="020B0609070205080204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64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664582D8-CC26-424F-AC17-4F24E37E5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4BE0EE1C-5B9A-4AA3-8C7C-E9ACDDB0DB2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A7A0242-C519-4DD6-B659-548A704CED4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PE" altLang="es-P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84173CA-4BE8-472E-940B-937D72AA300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endParaRPr lang="en-GB" altLang="es-P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5070561-71BE-48DD-A985-F5560A0AC00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endParaRPr lang="en-GB" altLang="es-P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3BBCF382-3581-4E1D-B5C2-AE5A6D97083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endParaRPr lang="en-GB" altLang="es-PE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CD36A125-A722-4DCD-8EA3-B1957628E4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fld id="{4D7AA66F-121A-4656-9E5B-F24C43880339}" type="slidenum">
              <a:rPr lang="en-GB" altLang="es-PE"/>
              <a:pPr/>
              <a:t>‹Nº›</a:t>
            </a:fld>
            <a:endParaRPr lang="en-GB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  <a:sym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93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F9EFA0-9029-4B50-AAAF-10E2E1D54E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1097A4-88AE-4D3D-9960-E473713F728A}" type="slidenum">
              <a:t>10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068F44-325B-489A-B1A1-7A9753953C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E1991D-BEE4-4C2B-AE09-74B80CFBB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6E093BE-DA8F-4D5F-95DA-4221ED604E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6BED67-FB54-4C24-A464-0C406DB8DDE1}" type="slidenum">
              <a:rPr lang="en-GB" altLang="es-PE"/>
              <a:pPr/>
              <a:t>11</a:t>
            </a:fld>
            <a:endParaRPr lang="en-GB" altLang="es-PE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70138DAA-3D60-4171-8500-82CF14DE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96C51A6-FBE6-4EDD-A493-FFFB176D84C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452BB1-0B7B-420C-B6BD-DEB56D04AE3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A02A56-A410-48CF-A360-768054177F6F}" type="slidenum">
              <a:rPr lang="en-GB" altLang="es-PE"/>
              <a:pPr/>
              <a:t>14</a:t>
            </a:fld>
            <a:endParaRPr lang="en-GB" altLang="es-PE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9B203953-9B8C-47DA-9359-AC1F84A05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9FC0E4F5-D007-4D97-A2BE-23A95983F8A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Table demo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9C4199-8BF9-493B-A2F6-BC2CBE59866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A4FBA8-F638-4821-B1CA-220C34EB8A2C}" type="slidenum">
              <a:rPr lang="en-GB" altLang="es-PE"/>
              <a:pPr/>
              <a:t>16</a:t>
            </a:fld>
            <a:endParaRPr lang="en-GB" altLang="es-PE"/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F9394E3B-FB58-4DD8-83D7-26CFD257A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749AC8F1-7590-48CF-86C5-958AF111109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796EF9-81AF-42BC-893F-B0BB6704C5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2A792F-B9D0-4D0C-8635-9E526FBA8514}" type="slidenum">
              <a:rPr lang="en-GB" altLang="es-PE"/>
              <a:pPr/>
              <a:t>19</a:t>
            </a:fld>
            <a:endParaRPr lang="en-GB" altLang="es-PE"/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F3878FAB-86C3-4981-ADEF-18FBD6CB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216E9129-2CE5-43E8-A5EA-F1A46DCAC27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Subplot demo - interaction toolbar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F9BF7C4-4D2B-4E46-AC62-9B869721A0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BDE57D-A4F4-465D-8C1E-54EE7AB0B0B9}" type="slidenum">
              <a:rPr lang="en-GB" altLang="es-PE"/>
              <a:pPr/>
              <a:t>21</a:t>
            </a:fld>
            <a:endParaRPr lang="en-GB" altLang="es-PE"/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E3DB9D21-1955-4B22-9338-C90BC631D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0C5FF283-19A1-481E-96B6-88A1FAB87D23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AFDA7F-8811-44FD-9F4B-F218203FA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2B124-87A6-4F57-BF13-8E3506EE9511}" type="slidenum">
              <a:rPr lang="en-GB" altLang="es-PE"/>
              <a:pPr/>
              <a:t>23</a:t>
            </a:fld>
            <a:endParaRPr lang="en-GB" altLang="es-PE"/>
          </a:p>
        </p:txBody>
      </p:sp>
      <p:sp>
        <p:nvSpPr>
          <p:cNvPr id="60417" name="Text Box 1">
            <a:extLst>
              <a:ext uri="{FF2B5EF4-FFF2-40B4-BE49-F238E27FC236}">
                <a16:creationId xmlns:a16="http://schemas.microsoft.com/office/drawing/2014/main" id="{E5F6C0C5-D49B-46B7-906E-7A9B1239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5FB546EE-652B-4576-8B3C-CE1CA27CC35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Scatter demo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7E6BAC-FD71-48FF-B86E-6060E09516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4EDA23-BC89-4C93-A4F3-99E40BF734EF}" type="slidenum">
              <a:rPr lang="en-GB" altLang="es-PE"/>
              <a:pPr/>
              <a:t>26</a:t>
            </a:fld>
            <a:endParaRPr lang="en-GB" altLang="es-PE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70FCD612-6C0D-479F-B3B1-AD4B66FDFDD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83802B22-4852-4F54-BBF4-BE96B6F3971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560B444-9C11-42CB-ABF1-E238B0A7FB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DC0E99-5630-4F24-A8C0-630F2BD26C5A}" type="slidenum">
              <a:rPr lang="en-GB" altLang="es-PE"/>
              <a:pPr/>
              <a:t>28</a:t>
            </a:fld>
            <a:endParaRPr lang="en-GB" altLang="es-PE"/>
          </a:p>
        </p:txBody>
      </p:sp>
      <p:sp>
        <p:nvSpPr>
          <p:cNvPr id="62465" name="Text Box 1">
            <a:extLst>
              <a:ext uri="{FF2B5EF4-FFF2-40B4-BE49-F238E27FC236}">
                <a16:creationId xmlns:a16="http://schemas.microsoft.com/office/drawing/2014/main" id="{8EF15DCC-1E64-4B01-AD20-74E0677ED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49D5403A-828D-40AC-88B6-9012CD96019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Histogram demo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EBF322-2552-4375-8A01-F28B0F477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6F7561-48B2-4F5B-9C4F-1B6B3974C11B}" type="slidenum">
              <a:rPr lang="en-GB" altLang="es-PE"/>
              <a:pPr/>
              <a:t>31</a:t>
            </a:fld>
            <a:endParaRPr lang="en-GB" altLang="es-PE"/>
          </a:p>
        </p:txBody>
      </p:sp>
      <p:sp>
        <p:nvSpPr>
          <p:cNvPr id="63489" name="Text Box 1">
            <a:extLst>
              <a:ext uri="{FF2B5EF4-FFF2-40B4-BE49-F238E27FC236}">
                <a16:creationId xmlns:a16="http://schemas.microsoft.com/office/drawing/2014/main" id="{AEB79E69-48EE-42FC-B4E5-A42B18E58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8FC33753-FF1A-4D8B-AB86-E49F78238F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Log demo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5816D89-8BD7-4316-83FB-DEF5495D64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C6A2D0-5A23-4879-B56C-C9BC246E2A6E}" type="slidenum">
              <a:rPr lang="en-GB" altLang="es-PE"/>
              <a:pPr/>
              <a:t>2</a:t>
            </a:fld>
            <a:endParaRPr lang="en-GB" altLang="es-PE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92ED3C3D-2E12-4314-9D62-13DD42A19D0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6075F8F1-02EC-4BBF-86BB-C0E11B30D4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9611E4-FF03-46A6-B291-4226799F56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5CDCF6-7BB3-430A-A2A5-AB737B37F42E}" type="slidenum">
              <a:rPr lang="en-GB" altLang="es-PE"/>
              <a:pPr/>
              <a:t>33</a:t>
            </a:fld>
            <a:endParaRPr lang="en-GB" altLang="es-PE"/>
          </a:p>
        </p:txBody>
      </p:sp>
      <p:sp>
        <p:nvSpPr>
          <p:cNvPr id="64513" name="Text Box 1">
            <a:extLst>
              <a:ext uri="{FF2B5EF4-FFF2-40B4-BE49-F238E27FC236}">
                <a16:creationId xmlns:a16="http://schemas.microsoft.com/office/drawing/2014/main" id="{D2E17AE6-2D47-45A9-B089-76B031247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9B1783E-0BB8-438B-95E8-91E04FDB146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7954AEF-5F15-4F04-9B29-F03AE9E552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7FB15F-F828-468C-8CF8-27EEE4809D22}" type="slidenum">
              <a:rPr lang="en-GB" altLang="es-PE"/>
              <a:pPr/>
              <a:t>35</a:t>
            </a:fld>
            <a:endParaRPr lang="en-GB" altLang="es-PE"/>
          </a:p>
        </p:txBody>
      </p:sp>
      <p:sp>
        <p:nvSpPr>
          <p:cNvPr id="65537" name="Text Box 1">
            <a:extLst>
              <a:ext uri="{FF2B5EF4-FFF2-40B4-BE49-F238E27FC236}">
                <a16:creationId xmlns:a16="http://schemas.microsoft.com/office/drawing/2014/main" id="{8D717C9D-1868-4B90-81E2-096F10482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324C062-0AD7-4CEA-984B-88EA8F8E6A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F06EF3F-2094-42C5-9D3E-AD3FDF291A0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350AC0-A6D0-440B-8DCE-DA16FB697E6D}" type="slidenum">
              <a:rPr lang="en-GB" altLang="es-PE"/>
              <a:pPr/>
              <a:t>37</a:t>
            </a:fld>
            <a:endParaRPr lang="en-GB" altLang="es-PE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09365D16-CA2E-4468-8150-08D37FBD027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CD36D019-DDE1-41C4-BFEE-7F5EA456C7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D5E6DF-1AB6-4ED3-BB68-DC225CAE528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C27307-51D3-44F4-8A4D-D701F9BD6C29}" type="slidenum">
              <a:rPr lang="en-GB" altLang="es-PE"/>
              <a:pPr/>
              <a:t>38</a:t>
            </a:fld>
            <a:endParaRPr lang="en-GB" altLang="es-PE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72DAFBD8-6FC5-46D3-8A2E-B7E466CE3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8C0A78C0-1F26-47FE-B720-2FE7AAAA7F1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7E7D1A-5411-446F-9190-282D8274A0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DF7F49-14FF-4F2A-AD7E-40628754E444}" type="slidenum">
              <a:rPr lang="en-GB" altLang="es-PE"/>
              <a:pPr/>
              <a:t>40</a:t>
            </a:fld>
            <a:endParaRPr lang="en-GB" altLang="es-PE"/>
          </a:p>
        </p:txBody>
      </p:sp>
      <p:sp>
        <p:nvSpPr>
          <p:cNvPr id="68609" name="Text Box 1">
            <a:extLst>
              <a:ext uri="{FF2B5EF4-FFF2-40B4-BE49-F238E27FC236}">
                <a16:creationId xmlns:a16="http://schemas.microsoft.com/office/drawing/2014/main" id="{488170C9-9295-43EC-BBD2-378E4FC53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D23729D3-0780-41CC-8DB7-1E24E013FA0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6638" y="4776788"/>
            <a:ext cx="5699125" cy="4527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lnSpc>
                <a:spcPct val="84000"/>
              </a:lnSpc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sz="1300">
                <a:cs typeface="msgothic" charset="0"/>
              </a:rPr>
              <a:t>Layer images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D88FB1-8DA5-4CB4-80B3-2A4BF75E8B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539080-97DB-4C18-A250-D23A272A4FBD}" type="slidenum">
              <a:rPr lang="en-GB" altLang="es-PE"/>
              <a:pPr/>
              <a:t>42</a:t>
            </a:fld>
            <a:endParaRPr lang="en-GB" altLang="es-PE"/>
          </a:p>
        </p:txBody>
      </p:sp>
      <p:sp>
        <p:nvSpPr>
          <p:cNvPr id="69633" name="Text Box 1">
            <a:extLst>
              <a:ext uri="{FF2B5EF4-FFF2-40B4-BE49-F238E27FC236}">
                <a16:creationId xmlns:a16="http://schemas.microsoft.com/office/drawing/2014/main" id="{45849BD6-9CB9-4BF1-B860-9D26F8012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4A9FB04-07FF-4C44-A9DD-CCEAD7B07C0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C3A2092-E5DE-42C4-BFAD-7D63F62D0AF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57631B-9040-4E19-8DCD-6E7B9A57A7E3}" type="slidenum">
              <a:rPr lang="en-GB" altLang="es-PE"/>
              <a:pPr/>
              <a:t>43</a:t>
            </a:fld>
            <a:endParaRPr lang="en-GB" altLang="es-PE"/>
          </a:p>
        </p:txBody>
      </p:sp>
      <p:sp>
        <p:nvSpPr>
          <p:cNvPr id="70657" name="Text Box 1">
            <a:extLst>
              <a:ext uri="{FF2B5EF4-FFF2-40B4-BE49-F238E27FC236}">
                <a16:creationId xmlns:a16="http://schemas.microsoft.com/office/drawing/2014/main" id="{8D547EA2-AE4F-48A1-B082-55A1DF44A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3E843F35-518C-49E4-A37B-07FB1F184A5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FD7078-B119-4AFE-A62A-9D33B8ABD31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3AB574-AFF0-4570-9AEF-138045C451D9}" type="slidenum">
              <a:rPr lang="en-GB" altLang="es-PE"/>
              <a:pPr/>
              <a:t>44</a:t>
            </a:fld>
            <a:endParaRPr lang="en-GB" altLang="es-PE"/>
          </a:p>
        </p:txBody>
      </p:sp>
      <p:sp>
        <p:nvSpPr>
          <p:cNvPr id="71681" name="Text Box 1">
            <a:extLst>
              <a:ext uri="{FF2B5EF4-FFF2-40B4-BE49-F238E27FC236}">
                <a16:creationId xmlns:a16="http://schemas.microsoft.com/office/drawing/2014/main" id="{A93E05C0-7EE4-4270-9DB8-DDDE8FD7A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C7E10FF-CDA8-45BA-829B-28B296A5AEA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35050" y="4776788"/>
            <a:ext cx="569436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AA9147-A153-4BB8-A432-DE6EF774EF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D7353D-8A24-4A38-9E4F-28E703D711D2}" type="slidenum">
              <a:t>3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9F811-BFEC-4197-9890-04C9A1EC27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1C6AD1-3367-4BF0-935D-569046909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40BEA7-E3DB-4BEB-9797-9BBF5A783C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294ACF-0953-44A6-A7FC-249C3CCF908A}" type="slidenum">
              <a:rPr lang="en-GB" altLang="es-PE"/>
              <a:pPr/>
              <a:t>4</a:t>
            </a:fld>
            <a:endParaRPr lang="en-GB" altLang="es-PE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7444EE4A-EF8D-4610-ACCE-EE8E1B0F54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0393EAD-E0FF-4BB0-9AC2-CD14A8FE3A9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5CCB3C-FD27-4FBA-B1A4-0CF91DFD13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A6ECA99-43C0-48BD-8AF1-B9344B19EE26}" type="slidenum">
              <a:t>5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B947C72-8CFB-4880-820A-7A694667AB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629BE6-0E9E-4223-8083-A762DA4435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2AF895-559E-4925-BCE0-BF42055904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9AD2A6-CF94-4133-BB90-56455F4A84A0}" type="slidenum">
              <a:t>6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001A75-4695-4C97-B935-F1E2D5B690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42A693-29EC-4ECF-AA5E-2634F10459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06DE3E-3A10-4F83-B029-2CD29A0BB7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B16FDA-2DA8-4CDD-8CF1-33027699CD3E}" type="slidenum">
              <a:t>7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73E46D-C6B3-43A9-83D2-6BA1D4E70C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AFB9F1-1EFD-4915-82C3-097C8DA50A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EE2764-271C-4CBF-A2FD-954E28A00A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246876-B3B1-4A77-B562-D1D88597BDF8}" type="slidenum">
              <a:t>8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79B1FD-5CFF-4079-BC84-1FC6655EA6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C60D6B-E1EB-4896-AAE2-F3079C6AD8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8B7AC-7A26-418B-894A-375A559D77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4DFF51-9F92-4942-822E-921701BC9FCB}" type="slidenum">
              <a:t>9</a:t>
            </a:fld>
            <a:endParaRPr lang="en-U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AA9978-D2A7-49AB-8197-92BE33CDA6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6D1A4F-327C-4476-B904-849652622E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F8842-6A70-45AF-A1F8-C3C290F9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D7D3E0-A670-47C2-A2B1-2C7C326D7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D839EB-BF3F-408F-831A-13661C2724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A7E86-0DC0-40C5-BB82-31C6BCE112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91904-DE7B-480A-B0C5-694CF0FE9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EA22B25-4BE2-4D2D-8A9D-2F4BADE636EA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6557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B1671-F16B-4D4B-A273-3589047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AA0DB3-D611-4508-A79A-2697FF142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1F174D-50E9-4B14-82CB-2CFEC14DBC0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EA9293-CD50-4344-AB1F-C22C2AC88FB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A5970A-E192-48EA-B2B3-DAD9680700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615458D-58D5-40BB-9961-AE113AE16688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116017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420B1F-701E-4997-8963-C29C3D215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CF547D-FD97-438E-8056-C8380B42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B601A4-55C0-4C5B-A16B-A3E2103F2F8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6DAFA9-6BEC-48D4-937D-80CB7B3FD6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88AD9A-AD33-45C6-90D7-BD8D77CA94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08156A-EFBC-4EA1-9172-9B0A484E3D60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4172564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722EA-2D64-40AA-8D3B-86E87839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588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41F29F-187A-4B3A-834F-45EBD8C8BBD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4737" cy="520700"/>
          </a:xfrm>
        </p:spPr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EE8DB6-5CF4-48C5-90BA-A88C68F1CAC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2463" cy="520700"/>
          </a:xfrm>
        </p:spPr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F36319-4B76-4F17-B5BC-C7A315C755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4737" cy="520700"/>
          </a:xfrm>
        </p:spPr>
        <p:txBody>
          <a:bodyPr/>
          <a:lstStyle>
            <a:lvl1pPr>
              <a:defRPr/>
            </a:lvl1pPr>
          </a:lstStyle>
          <a:p>
            <a:fld id="{911D5483-4785-4521-81C1-FE3D077FA7C3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626231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4651"/>
            <a:ext cx="3674167" cy="625024"/>
          </a:xfrm>
          <a:prstGeom prst="rect">
            <a:avLst/>
          </a:prstGeom>
          <a:solidFill>
            <a:srgbClr val="003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588" y="5686136"/>
            <a:ext cx="5651829" cy="4234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764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7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7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5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3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17588" y="6038872"/>
            <a:ext cx="5651829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17588" y="6391609"/>
            <a:ext cx="5651829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10749" y="3860417"/>
            <a:ext cx="7257014" cy="43945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25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35983" indent="0">
              <a:buNone/>
              <a:defRPr/>
            </a:lvl2pPr>
            <a:lvl3pPr marL="471156" indent="0">
              <a:buNone/>
              <a:defRPr/>
            </a:lvl3pPr>
            <a:lvl4pPr marL="569589" indent="0">
              <a:buNone/>
              <a:defRPr/>
            </a:lvl4pPr>
            <a:lvl5pPr marL="662769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9378" y="3020473"/>
            <a:ext cx="7289814" cy="94759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969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89" y="493674"/>
            <a:ext cx="2169110" cy="666110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513044" y="6942510"/>
            <a:ext cx="5651829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364155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0080625" cy="7559675"/>
            <a:chOff x="0" y="0"/>
            <a:chExt cx="9144000" cy="5143500"/>
          </a:xfrm>
        </p:grpSpPr>
        <p:pic>
          <p:nvPicPr>
            <p:cNvPr id="11" name="Picture Placeholder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 userDrawn="1"/>
          </p:nvSpPr>
          <p:spPr>
            <a:xfrm>
              <a:off x="6820930" y="230659"/>
              <a:ext cx="502508" cy="823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-1" y="6214124"/>
            <a:ext cx="10080625" cy="1345552"/>
          </a:xfrm>
          <a:prstGeom prst="rect">
            <a:avLst/>
          </a:prstGeom>
          <a:solidFill>
            <a:srgbClr val="011327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3272" y="1920025"/>
            <a:ext cx="4207782" cy="4234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r">
              <a:buNone/>
              <a:defRPr sz="1764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7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7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5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3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802152" y="2272761"/>
            <a:ext cx="3108902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764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7519602" y="2625497"/>
            <a:ext cx="2391452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543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37524" y="6330178"/>
            <a:ext cx="9561570" cy="8010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969" b="0" i="0" spc="0" baseline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 with photo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2" y="172766"/>
            <a:ext cx="2016587" cy="619272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27242" y="7131269"/>
            <a:ext cx="1601349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23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531920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589" y="5686136"/>
            <a:ext cx="5712420" cy="4234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764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7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7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5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3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17589" y="6038872"/>
            <a:ext cx="5712420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17589" y="6391609"/>
            <a:ext cx="5712420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10749" y="4720058"/>
            <a:ext cx="9153067" cy="43945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425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35983" indent="0">
              <a:buNone/>
              <a:defRPr/>
            </a:lvl2pPr>
            <a:lvl3pPr marL="471156" indent="0">
              <a:buNone/>
              <a:defRPr/>
            </a:lvl3pPr>
            <a:lvl4pPr marL="569589" indent="0">
              <a:buNone/>
              <a:defRPr/>
            </a:lvl4pPr>
            <a:lvl5pPr marL="662769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9378" y="3880114"/>
            <a:ext cx="9194438" cy="94759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41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784" y="174071"/>
            <a:ext cx="2458732" cy="3277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89" y="493674"/>
            <a:ext cx="2169110" cy="666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780" y="-8648"/>
            <a:ext cx="4867761" cy="2836494"/>
          </a:xfrm>
          <a:prstGeom prst="rect">
            <a:avLst/>
          </a:prstGeom>
        </p:spPr>
      </p:pic>
      <p:sp>
        <p:nvSpPr>
          <p:cNvPr id="12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513044" y="6942510"/>
            <a:ext cx="5651829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764" b="0" i="0" kern="12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12D0A4-CDF1-714F-87E3-B8924EE9F3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212" y="4765658"/>
            <a:ext cx="1813238" cy="24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35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9079" y="1345425"/>
            <a:ext cx="8376314" cy="377718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71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75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9079" y="1345425"/>
            <a:ext cx="8376314" cy="377718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71" b="0" i="0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9079" y="1345425"/>
            <a:ext cx="8376314" cy="377718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71" b="0" i="0" spc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83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6283" y="5755638"/>
            <a:ext cx="8589982" cy="51346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65365">
              <a:lnSpc>
                <a:spcPct val="100000"/>
              </a:lnSpc>
              <a:spcBef>
                <a:spcPct val="50000"/>
              </a:spcBef>
              <a:buNone/>
              <a:defRPr sz="2425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213"/>
            </a:lvl2pPr>
            <a:lvl3pPr>
              <a:buFont typeface="Arial" pitchFamily="34" charset="0"/>
              <a:buNone/>
              <a:defRPr sz="1213"/>
            </a:lvl3pPr>
            <a:lvl4pPr>
              <a:buFont typeface="Arial" pitchFamily="34" charset="0"/>
              <a:buNone/>
              <a:defRPr sz="1213"/>
            </a:lvl4pPr>
            <a:lvl5pPr>
              <a:buFont typeface="Arial" pitchFamily="34" charset="0"/>
              <a:buNone/>
              <a:defRPr sz="121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17415" y="2264232"/>
            <a:ext cx="8788850" cy="3349328"/>
          </a:xfrm>
          <a:prstGeom prst="rect">
            <a:avLst/>
          </a:prstGeom>
        </p:spPr>
        <p:txBody>
          <a:bodyPr>
            <a:noAutofit/>
          </a:bodyPr>
          <a:lstStyle>
            <a:lvl1pPr marL="202396" indent="-440914" algn="l">
              <a:lnSpc>
                <a:spcPct val="90000"/>
              </a:lnSpc>
              <a:defRPr sz="4410" b="0" i="1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89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323E-4B73-47FF-8CD7-4220CEE2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733FF-F171-41D7-8F07-183E6083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DF0CA-FEA8-4577-A877-73CAF43806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28FA2-5FB9-45F2-B258-50A2F9ADCE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9AF91-6E34-4493-B242-80AC2125F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118009E-F0BF-4A6B-BB96-CDDDDCCCCF56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3763806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6283" y="5755638"/>
            <a:ext cx="8589982" cy="51346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65365">
              <a:lnSpc>
                <a:spcPct val="100000"/>
              </a:lnSpc>
              <a:spcBef>
                <a:spcPct val="50000"/>
              </a:spcBef>
              <a:buNone/>
              <a:defRPr sz="2425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213"/>
            </a:lvl2pPr>
            <a:lvl3pPr>
              <a:buFont typeface="Arial" pitchFamily="34" charset="0"/>
              <a:buNone/>
              <a:defRPr sz="1213"/>
            </a:lvl3pPr>
            <a:lvl4pPr>
              <a:buFont typeface="Arial" pitchFamily="34" charset="0"/>
              <a:buNone/>
              <a:defRPr sz="1213"/>
            </a:lvl4pPr>
            <a:lvl5pPr>
              <a:buFont typeface="Arial" pitchFamily="34" charset="0"/>
              <a:buNone/>
              <a:defRPr sz="121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17415" y="2264232"/>
            <a:ext cx="8788850" cy="3349328"/>
          </a:xfrm>
          <a:prstGeom prst="rect">
            <a:avLst/>
          </a:prstGeom>
        </p:spPr>
        <p:txBody>
          <a:bodyPr>
            <a:noAutofit/>
          </a:bodyPr>
          <a:lstStyle>
            <a:lvl1pPr marL="202396" indent="-440914" algn="l">
              <a:lnSpc>
                <a:spcPct val="90000"/>
              </a:lnSpc>
              <a:defRPr sz="4410" b="0" i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36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080625" cy="75596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425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51286" y="5849847"/>
            <a:ext cx="8972806" cy="56964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197"/>
              </a:lnSpc>
              <a:spcBef>
                <a:spcPts val="0"/>
              </a:spcBef>
              <a:buNone/>
              <a:defRPr sz="2646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58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3"/>
            <a:ext cx="10253886" cy="4178820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425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4756" y="4489388"/>
            <a:ext cx="9220989" cy="608115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528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998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084316" cy="75596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425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93554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0024622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9562" y="353670"/>
            <a:ext cx="9349039" cy="627091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654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3521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9655" y="1766258"/>
            <a:ext cx="9125197" cy="498145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52002" indent="-189002">
              <a:lnSpc>
                <a:spcPct val="95000"/>
              </a:lnSpc>
              <a:spcBef>
                <a:spcPts val="1224"/>
              </a:spcBef>
              <a:buClr>
                <a:schemeClr val="tx1"/>
              </a:buClr>
              <a:buSzPct val="80000"/>
              <a:buFont typeface="Arial"/>
              <a:buChar char="•"/>
              <a:defRPr sz="2205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04005" indent="-182002">
              <a:lnSpc>
                <a:spcPct val="95000"/>
              </a:lnSpc>
              <a:spcBef>
                <a:spcPts val="496"/>
              </a:spcBef>
              <a:buClr>
                <a:schemeClr val="tx1"/>
              </a:buClr>
              <a:buSzPct val="80000"/>
              <a:buFont typeface="Arial"/>
              <a:buChar char="•"/>
              <a:defRPr sz="1984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756007" indent="-120751">
              <a:buClr>
                <a:schemeClr val="tx1"/>
              </a:buClr>
              <a:buSzPct val="80000"/>
              <a:buFont typeface="Arial"/>
              <a:buChar char="•"/>
              <a:defRPr sz="1764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04300" indent="-188963">
              <a:buClr>
                <a:schemeClr val="tx1"/>
              </a:buClr>
              <a:buSzPct val="80000"/>
              <a:buFont typeface="Arial"/>
              <a:buChar char="•"/>
              <a:defRPr sz="1543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193263" indent="-185463">
              <a:buClr>
                <a:schemeClr val="tx1"/>
              </a:buClr>
              <a:buSzPct val="80000"/>
              <a:buFont typeface="Arial"/>
              <a:buChar char="•"/>
              <a:defRPr sz="1323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08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464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035" y="1772372"/>
            <a:ext cx="4284266" cy="4531387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92502" indent="-129501">
              <a:lnSpc>
                <a:spcPct val="95000"/>
              </a:lnSpc>
              <a:spcBef>
                <a:spcPts val="1224"/>
              </a:spcBef>
              <a:buClr>
                <a:schemeClr val="tx1"/>
              </a:buClr>
              <a:buSzPct val="60000"/>
              <a:buFont typeface="Arial"/>
              <a:buChar char="•"/>
              <a:defRPr sz="2205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18503" indent="-126001">
              <a:lnSpc>
                <a:spcPct val="95000"/>
              </a:lnSpc>
              <a:spcBef>
                <a:spcPts val="496"/>
              </a:spcBef>
              <a:buClr>
                <a:schemeClr val="tx1"/>
              </a:buClr>
              <a:buSzPct val="60000"/>
              <a:buFont typeface="Arial"/>
              <a:buChar char="•"/>
              <a:defRPr sz="1984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4" indent="-126001">
              <a:buClr>
                <a:schemeClr val="tx1"/>
              </a:buClr>
              <a:buSzPct val="60000"/>
              <a:buFont typeface="Arial"/>
              <a:buChar char="•"/>
              <a:defRPr sz="1764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0505" indent="-126001">
              <a:buClr>
                <a:schemeClr val="tx1"/>
              </a:buClr>
              <a:buSzPct val="60000"/>
              <a:buFont typeface="Arial"/>
              <a:buChar char="•"/>
              <a:defRPr sz="154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96506" indent="-126001">
              <a:buClr>
                <a:schemeClr val="tx1"/>
              </a:buClr>
              <a:buSzPct val="60000"/>
              <a:buFont typeface="Arial"/>
              <a:buChar char="•"/>
              <a:defRPr sz="132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43012" y="1772372"/>
            <a:ext cx="4284266" cy="4531387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92502" indent="-129501">
              <a:lnSpc>
                <a:spcPct val="95000"/>
              </a:lnSpc>
              <a:spcBef>
                <a:spcPts val="1224"/>
              </a:spcBef>
              <a:buClr>
                <a:schemeClr val="tx1"/>
              </a:buClr>
              <a:buSzPct val="60000"/>
              <a:buFont typeface="Arial"/>
              <a:buChar char="•"/>
              <a:defRPr sz="2205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18503" indent="-126001">
              <a:lnSpc>
                <a:spcPct val="95000"/>
              </a:lnSpc>
              <a:spcBef>
                <a:spcPts val="496"/>
              </a:spcBef>
              <a:buClr>
                <a:schemeClr val="tx1"/>
              </a:buClr>
              <a:buSzPct val="60000"/>
              <a:buFont typeface="Arial"/>
              <a:buChar char="•"/>
              <a:defRPr sz="1984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4" indent="-126001">
              <a:buClr>
                <a:schemeClr val="tx1"/>
              </a:buClr>
              <a:buSzPct val="60000"/>
              <a:buFont typeface="Arial"/>
              <a:buChar char="•"/>
              <a:defRPr sz="1764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0505" indent="-126001">
              <a:buClr>
                <a:schemeClr val="tx1"/>
              </a:buClr>
              <a:buSzPct val="60000"/>
              <a:buFont typeface="Arial"/>
              <a:buChar char="•"/>
              <a:defRPr sz="154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96506" indent="-126001">
              <a:buClr>
                <a:schemeClr val="tx1"/>
              </a:buClr>
              <a:buSzPct val="60000"/>
              <a:buFont typeface="Arial"/>
              <a:buChar char="•"/>
              <a:defRPr sz="132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8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33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087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118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591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8036" y="1980917"/>
            <a:ext cx="8946555" cy="3907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205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82609" y="6096861"/>
            <a:ext cx="7915795" cy="479482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65365">
              <a:lnSpc>
                <a:spcPct val="100000"/>
              </a:lnSpc>
              <a:spcBef>
                <a:spcPct val="50000"/>
              </a:spcBef>
              <a:buNone/>
              <a:defRPr sz="154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213"/>
            </a:lvl2pPr>
            <a:lvl3pPr>
              <a:buFont typeface="Arial" pitchFamily="34" charset="0"/>
              <a:buNone/>
              <a:defRPr sz="1213"/>
            </a:lvl3pPr>
            <a:lvl4pPr>
              <a:buFont typeface="Arial" pitchFamily="34" charset="0"/>
              <a:buNone/>
              <a:defRPr sz="1213"/>
            </a:lvl4pPr>
            <a:lvl5pPr>
              <a:buFont typeface="Arial" pitchFamily="34" charset="0"/>
              <a:buNone/>
              <a:defRPr sz="121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8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57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C7F70-1F55-4563-8EEB-A7A91E3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0BDD23-0440-4A4D-B04D-B8A1D1084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4A62A0-39EA-4106-9648-06536D5D54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8AF56A-4245-439C-BCAF-FAD86D5665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7D8A2D-65D7-439C-9684-0CE0CAD8C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9E95286-4514-4EF6-A6D2-C7665B04BBF4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950199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8036" y="1766261"/>
            <a:ext cx="8946555" cy="412748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205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82609" y="6096861"/>
            <a:ext cx="7915795" cy="479482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65365">
              <a:lnSpc>
                <a:spcPct val="100000"/>
              </a:lnSpc>
              <a:spcBef>
                <a:spcPct val="50000"/>
              </a:spcBef>
              <a:buNone/>
              <a:defRPr sz="1543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213"/>
            </a:lvl2pPr>
            <a:lvl3pPr>
              <a:buFont typeface="Arial" pitchFamily="34" charset="0"/>
              <a:buNone/>
              <a:defRPr sz="1213"/>
            </a:lvl3pPr>
            <a:lvl4pPr>
              <a:buFont typeface="Arial" pitchFamily="34" charset="0"/>
              <a:buNone/>
              <a:defRPr sz="1213"/>
            </a:lvl4pPr>
            <a:lvl5pPr>
              <a:buFont typeface="Arial" pitchFamily="34" charset="0"/>
              <a:buNone/>
              <a:defRPr sz="121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702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9655" y="2447408"/>
            <a:ext cx="4037127" cy="43003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92502" indent="-129501">
              <a:lnSpc>
                <a:spcPct val="95000"/>
              </a:lnSpc>
              <a:spcBef>
                <a:spcPts val="1224"/>
              </a:spcBef>
              <a:buClr>
                <a:schemeClr val="tx2"/>
              </a:buClr>
              <a:buSzPct val="60000"/>
              <a:buFont typeface="Arial"/>
              <a:buChar char="•"/>
              <a:defRPr sz="2205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18503" indent="-126001">
              <a:lnSpc>
                <a:spcPct val="95000"/>
              </a:lnSpc>
              <a:spcBef>
                <a:spcPts val="496"/>
              </a:spcBef>
              <a:buClr>
                <a:schemeClr val="tx2"/>
              </a:buClr>
              <a:buSzPct val="60000"/>
              <a:buFont typeface="Arial"/>
              <a:buChar char="•"/>
              <a:defRPr sz="1984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44504" indent="-126001">
              <a:buClr>
                <a:schemeClr val="tx2"/>
              </a:buClr>
              <a:buSzPct val="60000"/>
              <a:buFont typeface="Arial"/>
              <a:buChar char="•"/>
              <a:defRPr sz="1764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570505" indent="-126001">
              <a:buClr>
                <a:schemeClr val="tx2"/>
              </a:buClr>
              <a:buSzPct val="60000"/>
              <a:buFont typeface="Arial"/>
              <a:buChar char="•"/>
              <a:defRPr sz="1543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696506" indent="-126001">
              <a:buClr>
                <a:schemeClr val="tx2"/>
              </a:buClr>
              <a:buSzPct val="60000"/>
              <a:buFont typeface="Arial"/>
              <a:buChar char="•"/>
              <a:defRPr sz="1323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501648"/>
            <a:ext cx="4064175" cy="10756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52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130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62030" y="2435896"/>
            <a:ext cx="4219512" cy="26878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19601" y="781633"/>
            <a:ext cx="3914992" cy="5966076"/>
          </a:xfrm>
          <a:prstGeom prst="rect">
            <a:avLst/>
          </a:prstGeom>
        </p:spPr>
        <p:txBody>
          <a:bodyPr lIns="0" rIns="0" anchor="ctr" anchorCtr="0"/>
          <a:lstStyle>
            <a:lvl1pPr marL="187253" indent="-18725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52002" algn="l"/>
              </a:tabLst>
              <a:defRPr sz="264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1504" indent="-18900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4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04005" indent="-129501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205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33506" indent="-129501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98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20759" indent="-12425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98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414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750368"/>
            <a:ext cx="4198934" cy="96315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619601" y="750368"/>
            <a:ext cx="3914992" cy="5997342"/>
          </a:xfrm>
          <a:prstGeom prst="rect">
            <a:avLst/>
          </a:prstGeom>
        </p:spPr>
        <p:txBody>
          <a:bodyPr lIns="0" rIns="0"/>
          <a:lstStyle>
            <a:lvl1pPr marL="126001" indent="-126001">
              <a:lnSpc>
                <a:spcPct val="100000"/>
              </a:lnSpc>
              <a:buClr>
                <a:schemeClr val="tx1"/>
              </a:buClr>
              <a:buSzPct val="60000"/>
              <a:defRPr sz="220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2002" indent="-126001">
              <a:lnSpc>
                <a:spcPct val="100000"/>
              </a:lnSpc>
              <a:buClr>
                <a:schemeClr val="tx1"/>
              </a:buClr>
              <a:buSzPct val="60000"/>
              <a:defRPr sz="2205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78004" indent="-126001">
              <a:lnSpc>
                <a:spcPct val="100000"/>
              </a:lnSpc>
              <a:buClr>
                <a:schemeClr val="tx1"/>
              </a:buClr>
              <a:buSzPct val="60000"/>
              <a:defRPr sz="198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04005" indent="-136501">
              <a:lnSpc>
                <a:spcPct val="100000"/>
              </a:lnSpc>
              <a:buClr>
                <a:schemeClr val="tx1"/>
              </a:buClr>
              <a:buSzPct val="60000"/>
              <a:defRPr sz="176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3506" indent="-129501">
              <a:lnSpc>
                <a:spcPct val="100000"/>
              </a:lnSpc>
              <a:buClr>
                <a:schemeClr val="tx1"/>
              </a:buClr>
              <a:buSzPct val="60000"/>
              <a:defRPr sz="176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2608" y="2439559"/>
            <a:ext cx="4198934" cy="4308152"/>
          </a:xfrm>
          <a:prstGeom prst="rect">
            <a:avLst/>
          </a:prstGeom>
        </p:spPr>
        <p:txBody>
          <a:bodyPr/>
          <a:lstStyle>
            <a:lvl1pPr marL="126001" indent="-126001">
              <a:buClr>
                <a:schemeClr val="tx2"/>
              </a:buClr>
              <a:buSzPct val="60000"/>
              <a:defRPr lang="en-US" sz="2205" kern="1200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52002" indent="-126001">
              <a:buClr>
                <a:schemeClr val="tx2"/>
              </a:buClr>
              <a:buSzPct val="60000"/>
              <a:defRPr sz="220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78004" indent="-126001">
              <a:buClr>
                <a:schemeClr val="tx2"/>
              </a:buClr>
              <a:buSzPct val="60000"/>
              <a:defRPr sz="198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04005" indent="-136501">
              <a:buClr>
                <a:schemeClr val="tx2"/>
              </a:buClr>
              <a:buSzPct val="60000"/>
              <a:defRPr sz="176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3506" indent="-129501">
              <a:buClr>
                <a:schemeClr val="tx2"/>
              </a:buClr>
              <a:buSzPct val="60000"/>
              <a:defRPr sz="176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44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10850" y="781634"/>
            <a:ext cx="3923743" cy="494549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610850" y="5970654"/>
            <a:ext cx="3923743" cy="7718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4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4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10850" y="781635"/>
            <a:ext cx="3923743" cy="59660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278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49235" y="0"/>
            <a:ext cx="5031391" cy="755967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93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049233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610850" y="739636"/>
            <a:ext cx="3923743" cy="60080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6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8" y="2439396"/>
            <a:ext cx="4198934" cy="26808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75425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528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610850" y="739636"/>
            <a:ext cx="3923743" cy="60080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26608" y="7037072"/>
            <a:ext cx="3756011" cy="15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894" tIns="33946" rIns="67894" bIns="33946" anchor="b">
            <a:spAutoFit/>
          </a:bodyPr>
          <a:lstStyle/>
          <a:p>
            <a:pPr algn="l" defTabSz="673268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1" kern="1200" spc="22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7825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6B642-9F2B-46BD-904C-3E2382EA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7242F-2E5D-4423-B383-51ACF4623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874CF0-6A9A-4781-8BAA-4280E96A6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59D13-8458-4B99-8CC9-67E95C212F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88C94D-E71E-4598-9E79-33DA3568F9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7E9600-F203-46A7-94CE-479173AC6E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E9875D6-93B8-47B5-8CFC-19E2B14658A7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646203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4148441" y="3129218"/>
            <a:ext cx="1783746" cy="1263357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0806" tIns="50403" rIns="100806" bIns="50403" numCol="1" anchor="t" anchorCtr="0" compatLnSpc="1">
            <a:prstTxWarp prst="textNoShape">
              <a:avLst/>
            </a:prstTxWarp>
          </a:bodyPr>
          <a:lstStyle/>
          <a:p>
            <a:endParaRPr lang="en-US" sz="1984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68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" y="0"/>
            <a:ext cx="10079645" cy="7559675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4148441" y="3129218"/>
            <a:ext cx="1783746" cy="1263357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0806" tIns="50403" rIns="100806" bIns="50403" numCol="1" anchor="t" anchorCtr="0" compatLnSpc="1">
            <a:prstTxWarp prst="textNoShape">
              <a:avLst/>
            </a:prstTxWarp>
          </a:bodyPr>
          <a:lstStyle/>
          <a:p>
            <a:endParaRPr lang="en-US" sz="1984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9DD8C5-247B-46A8-B653-7A166AB213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647" y="2777364"/>
            <a:ext cx="2145332" cy="23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67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79"/>
            <a:ext cx="7560469" cy="1825172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1909-BB21-4BEE-BF4C-A7DF38B670BC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7DE9-7EA1-432F-971F-8F89B0F9E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196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17587" y="5599064"/>
            <a:ext cx="4761513" cy="4234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323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77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7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5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3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517587" y="5951800"/>
            <a:ext cx="4761513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23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517587" y="6304536"/>
            <a:ext cx="4761513" cy="42348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23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54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0747" y="4221478"/>
            <a:ext cx="6532172" cy="43945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5" baseline="0">
                <a:solidFill>
                  <a:schemeClr val="bg2"/>
                </a:solidFill>
                <a:latin typeface="+mj-lt"/>
              </a:defRPr>
            </a:lvl1pPr>
            <a:lvl2pPr marL="335991" indent="0">
              <a:buNone/>
              <a:defRPr/>
            </a:lvl2pPr>
            <a:lvl3pPr marL="471167" indent="0">
              <a:buNone/>
              <a:defRPr/>
            </a:lvl3pPr>
            <a:lvl4pPr marL="569603" indent="0">
              <a:buNone/>
              <a:defRPr/>
            </a:lvl4pPr>
            <a:lvl5pPr marL="66278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69377" y="3381534"/>
            <a:ext cx="6565540" cy="94759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969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42534" y="580976"/>
            <a:ext cx="878553" cy="622974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07167E1-0A5F-400F-9302-2123A44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603" y="475948"/>
            <a:ext cx="1151925" cy="12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7911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7B0FB-9491-462F-8396-0F3AEBD6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45082D-466A-4021-A5D6-D5943DB2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5B7AA4-891E-4340-B2CA-FA7B683D9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4CD924-C3AF-4936-A3D4-A0F2BE328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BEF0C1-35A2-4027-B7E4-C0E5DEA17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61B171-726B-4263-B5D7-E1EA0733FE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B86941-DEBB-45D8-AB22-4EEE91AC6F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57BA4-A72C-4057-A29D-60AC97BCB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5FE6FBC-2393-458D-B99A-47C51FC67832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122776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50258-FDDE-4908-AAD5-3897C0FB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3EA501-6659-4F6E-820B-F65CCF9A03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727610-71C8-4ECA-9667-7E4EDE9906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44D89F-B4E7-4FA5-824B-40166879D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FBE8DE6-04E9-47DF-82BB-7F7351C8E0A7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93872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870BF4-2FA0-42BD-B276-E42AB1A727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FFBFD30-B034-4FBA-BAAB-BAFB5DDFD3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6A5DD-A62F-44DC-B22C-C2F1B25B1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0E565E-A56D-474B-83D3-288BF2CC4D32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73798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A6508-A12F-4E5E-8D34-4F11398C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06C306-4B5F-45FA-9D40-448F09BA2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FF14F-55F8-4C39-9E12-68F476359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FEA54B-2FF5-4BE7-9442-A1A30689FD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91FFD3-CCF8-4CB6-8B71-984DD0D32A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4593E2-7D87-4F64-AB2A-18920787C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2B020CC-E02D-42E9-8B7E-76442096EC42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06481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50065-6F05-4B39-99BD-9BFD9FB8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B23A6A-3539-4696-BAF5-063FA9182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A086D8-48CC-4C0D-977E-A62D1C7D7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7E3F09-7368-4E73-AF56-14D4A6FBFA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B34063-F9A6-44C3-B788-6964E8DF16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814AAE-B74C-4E56-B797-4A11773258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32B38E-B7DE-4190-9848-186479B56DE9}" type="slidenum">
              <a:rPr lang="en-GB" altLang="es-PE"/>
              <a:pPr/>
              <a:t>‹Nº›</a:t>
            </a:fld>
            <a:endParaRPr lang="en-GB" altLang="es-PE"/>
          </a:p>
        </p:txBody>
      </p:sp>
    </p:spTree>
    <p:extLst>
      <p:ext uri="{BB962C8B-B14F-4D97-AF65-F5344CB8AC3E}">
        <p14:creationId xmlns:p14="http://schemas.microsoft.com/office/powerpoint/2010/main" val="228853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EE3BF53F-58B0-4CD1-8DFB-B486C44B9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PE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AFB42C2-BA49-47F4-B2AE-4B6F186B8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PE"/>
              <a:t>Click to edit the outline text format</a:t>
            </a:r>
          </a:p>
          <a:p>
            <a:pPr lvl="1"/>
            <a:r>
              <a:rPr lang="en-GB" altLang="es-PE"/>
              <a:t>Second Outline Level</a:t>
            </a:r>
          </a:p>
          <a:p>
            <a:pPr lvl="2"/>
            <a:r>
              <a:rPr lang="en-GB" altLang="es-PE"/>
              <a:t>Third Outline Level</a:t>
            </a:r>
          </a:p>
          <a:p>
            <a:pPr lvl="3"/>
            <a:r>
              <a:rPr lang="en-GB" altLang="es-PE"/>
              <a:t>Fourth Outline Level</a:t>
            </a:r>
          </a:p>
          <a:p>
            <a:pPr lvl="4"/>
            <a:r>
              <a:rPr lang="en-GB" altLang="es-PE"/>
              <a:t>Fifth Outline Level</a:t>
            </a:r>
          </a:p>
          <a:p>
            <a:pPr lvl="4"/>
            <a:r>
              <a:rPr lang="en-GB" altLang="es-PE"/>
              <a:t>Sixth Outline Level</a:t>
            </a:r>
          </a:p>
          <a:p>
            <a:pPr lvl="4"/>
            <a:r>
              <a:rPr lang="en-GB" altLang="es-PE"/>
              <a:t>Seventh Outline Level</a:t>
            </a:r>
          </a:p>
          <a:p>
            <a:pPr lvl="4"/>
            <a:r>
              <a:rPr lang="en-GB" altLang="es-PE"/>
              <a:t>Eighth Outline Level</a:t>
            </a:r>
          </a:p>
          <a:p>
            <a:pPr lvl="4"/>
            <a:r>
              <a:rPr lang="en-GB" altLang="es-PE"/>
              <a:t>Ninth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3784DC3-B0BE-425E-BE8D-60D45602635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endParaRPr lang="en-GB" altLang="es-PE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E6AD0B9-18C5-4B81-AB86-97D2150C0D1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endParaRPr lang="en-GB" altLang="es-P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E2D2410-23AA-431E-9ACD-B8FC822A8E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fld id="{ED6C4E08-3C19-4E54-B830-1DB786CCE742}" type="slidenum">
              <a:rPr lang="en-GB" altLang="es-PE"/>
              <a:pPr/>
              <a:t>‹Nº›</a:t>
            </a:fld>
            <a:endParaRPr lang="en-GB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2pPr>
      <a:lvl3pPr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3pPr>
      <a:lvl4pPr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4pPr>
      <a:lvl5pPr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5pPr>
      <a:lvl6pPr marL="457200"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6pPr>
      <a:lvl7pPr marL="914400"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7pPr>
      <a:lvl8pPr marL="1371600"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8pPr>
      <a:lvl9pPr marL="1828800" algn="ctr" defTabSz="457200" rtl="0" fontAlgn="base" hangingPunct="0">
        <a:lnSpc>
          <a:spcPct val="89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Gothic" panose="020B0609070205080204" pitchFamily="49" charset="-128"/>
        </a:defRPr>
      </a:lvl9pPr>
    </p:titleStyle>
    <p:bodyStyle>
      <a:lvl1pPr marL="430213" indent="-323850" algn="l" defTabSz="457200" rtl="0" fontAlgn="base" hangingPunct="0">
        <a:lnSpc>
          <a:spcPct val="89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862013" indent="-285750" algn="l" defTabSz="457200" rtl="0" fontAlgn="base" hangingPunct="0">
        <a:lnSpc>
          <a:spcPct val="89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anose="05050102010706020507" pitchFamily="18" charset="2"/>
        <a:buChar char="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293813" indent="-215900" algn="l" defTabSz="457200" rtl="0" fontAlgn="base" hangingPunct="0">
        <a:lnSpc>
          <a:spcPct val="89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725613" indent="-214313" algn="l" defTabSz="457200" rtl="0" fontAlgn="base" hangingPunct="0">
        <a:lnSpc>
          <a:spcPct val="89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anose="05050102010706020507" pitchFamily="18" charset="2"/>
        <a:buChar char="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57413" indent="-215900" algn="l" defTabSz="457200" rtl="0" fontAlgn="base" hangingPunct="0">
        <a:lnSpc>
          <a:spcPct val="89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82607" y="501648"/>
            <a:ext cx="9200321" cy="10756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26609" y="7037072"/>
            <a:ext cx="3749421" cy="15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894" tIns="33946" rIns="67894" bIns="33946" anchor="b">
            <a:spAutoFit/>
          </a:bodyPr>
          <a:lstStyle/>
          <a:p>
            <a:pPr defTabSz="6732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1" spc="22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1610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  <p:txStyles>
    <p:titleStyle>
      <a:lvl1pPr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087" b="0" i="0" u="none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2pPr>
      <a:lvl3pPr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3pPr>
      <a:lvl4pPr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4pPr>
      <a:lvl5pPr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5pPr>
      <a:lvl6pPr marL="504005"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6pPr>
      <a:lvl7pPr marL="1008010"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7pPr>
      <a:lvl8pPr marL="1512014"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8pPr>
      <a:lvl9pPr marL="2016018" algn="l" defTabSz="75425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528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7253" indent="-187253" algn="l" defTabSz="754258" rtl="0" eaLnBrk="1" fontAlgn="base" hangingPunct="1">
        <a:lnSpc>
          <a:spcPct val="95000"/>
        </a:lnSpc>
        <a:spcBef>
          <a:spcPts val="118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654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95504" indent="-238002" algn="l" defTabSz="754258" rtl="0" eaLnBrk="1" fontAlgn="base" hangingPunct="1">
        <a:lnSpc>
          <a:spcPct val="95000"/>
        </a:lnSpc>
        <a:spcBef>
          <a:spcPts val="661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543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76004" indent="-187253" algn="l" defTabSz="754258" rtl="0" eaLnBrk="1" fontAlgn="base" hangingPunct="1">
        <a:lnSpc>
          <a:spcPct val="95000"/>
        </a:lnSpc>
        <a:spcBef>
          <a:spcPts val="689"/>
        </a:spcBef>
        <a:spcAft>
          <a:spcPct val="0"/>
        </a:spcAft>
        <a:buFont typeface="Arial" charset="0"/>
        <a:buChar char="•"/>
        <a:defRPr lang="en-US" sz="1323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54755" indent="-187253" algn="l" defTabSz="754258" rtl="0" eaLnBrk="1" fontAlgn="base" hangingPunct="1">
        <a:lnSpc>
          <a:spcPct val="95000"/>
        </a:lnSpc>
        <a:spcBef>
          <a:spcPts val="689"/>
        </a:spcBef>
        <a:spcAft>
          <a:spcPct val="0"/>
        </a:spcAft>
        <a:buFont typeface="Arial" charset="0"/>
        <a:buChar char="•"/>
        <a:defRPr lang="en-US" sz="1213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633506" indent="-187253" algn="l" defTabSz="754258" rtl="0" eaLnBrk="1" fontAlgn="base" hangingPunct="1">
        <a:lnSpc>
          <a:spcPct val="95000"/>
        </a:lnSpc>
        <a:spcBef>
          <a:spcPts val="689"/>
        </a:spcBef>
        <a:spcAft>
          <a:spcPct val="0"/>
        </a:spcAft>
        <a:buFont typeface="Arial" charset="0"/>
        <a:buChar char="•"/>
        <a:defRPr lang="en-US" sz="1213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952291" indent="-188997" algn="l" defTabSz="755982" rtl="0" eaLnBrk="1" latinLnBrk="0" hangingPunct="1">
        <a:spcBef>
          <a:spcPts val="661"/>
        </a:spcBef>
        <a:buFont typeface="Arial" pitchFamily="34" charset="0"/>
        <a:buChar char="•"/>
        <a:defRPr sz="992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31649" indent="-188971" algn="l" defTabSz="755982" rtl="0" eaLnBrk="1" latinLnBrk="0" hangingPunct="1">
        <a:spcBef>
          <a:spcPts val="661"/>
        </a:spcBef>
        <a:buFont typeface="Arial" pitchFamily="34" charset="0"/>
        <a:buChar char="•"/>
        <a:defRPr sz="882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45936" indent="0" algn="l" defTabSz="755982" rtl="0" eaLnBrk="1" latinLnBrk="0" hangingPunct="1">
        <a:spcBef>
          <a:spcPct val="20000"/>
        </a:spcBef>
        <a:buFont typeface="Arial" pitchFamily="34" charset="0"/>
        <a:buNone/>
        <a:defRPr sz="1654" kern="1200">
          <a:solidFill>
            <a:schemeClr val="tx1"/>
          </a:solidFill>
          <a:latin typeface="+mn-lt"/>
          <a:ea typeface="+mn-ea"/>
          <a:cs typeface="+mn-cs"/>
        </a:defRPr>
      </a:lvl8pPr>
      <a:lvl9pPr marL="3212924" indent="-188997" algn="l" defTabSz="755982" rtl="0" eaLnBrk="1" latinLnBrk="0" hangingPunct="1">
        <a:spcBef>
          <a:spcPct val="20000"/>
        </a:spcBef>
        <a:buFont typeface="Arial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7989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2pPr>
      <a:lvl3pPr marL="755982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133972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4pPr>
      <a:lvl5pPr marL="1511965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5pPr>
      <a:lvl6pPr marL="1889952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2267947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2645936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3023930" algn="l" defTabSz="755982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AF89D63-F20F-4165-B56E-EF39DC604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Msc</a:t>
            </a:r>
            <a:r>
              <a:rPr lang="es-ES" dirty="0"/>
              <a:t> Jorge Guerra </a:t>
            </a:r>
            <a:r>
              <a:rPr lang="es-ES" dirty="0" err="1"/>
              <a:t>Guerra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870E49-673A-4647-B5BB-50CC227A6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Instructor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649878D-E56A-4F6B-917D-471A0F433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138" y="4582979"/>
            <a:ext cx="7257014" cy="329628"/>
          </a:xfrm>
        </p:spPr>
        <p:txBody>
          <a:bodyPr/>
          <a:lstStyle/>
          <a:p>
            <a:r>
              <a:rPr lang="es-ES" dirty="0" err="1"/>
              <a:t>Version</a:t>
            </a:r>
            <a:r>
              <a:rPr lang="es-ES" dirty="0"/>
              <a:t> 3.10</a:t>
            </a:r>
            <a:endParaRPr lang="es-P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9378" y="1882177"/>
            <a:ext cx="7549985" cy="1574538"/>
          </a:xfrm>
        </p:spPr>
        <p:txBody>
          <a:bodyPr/>
          <a:lstStyle/>
          <a:p>
            <a:r>
              <a:rPr lang="en-US" sz="4851" kern="0" dirty="0" err="1"/>
              <a:t>Sesion</a:t>
            </a:r>
            <a:r>
              <a:rPr lang="en-US" sz="4851" kern="0" dirty="0"/>
              <a:t> 8 – </a:t>
            </a:r>
            <a:br>
              <a:rPr lang="en-US" sz="4851" kern="0" dirty="0"/>
            </a:br>
            <a:r>
              <a:rPr lang="en-US" sz="4851" kern="0" dirty="0"/>
              <a:t>Matplotlib</a:t>
            </a:r>
            <a:endParaRPr lang="en-US" sz="485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79A343-A6E0-45C1-9529-C01352C7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149"/>
            <a:ext cx="3744160" cy="9311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55BCD2-4CB1-448F-A6FF-40C46E1E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8" y="211571"/>
            <a:ext cx="5347090" cy="1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3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30733-A7EE-4DEB-A705-E9E9FB3F44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85680"/>
            <a:ext cx="9071640" cy="1172160"/>
          </a:xfrm>
        </p:spPr>
        <p:txBody>
          <a:bodyPr/>
          <a:lstStyle/>
          <a:p>
            <a:pPr lvl="0" algn="l"/>
            <a:r>
              <a:rPr lang="en-US" sz="2800" b="1">
                <a:latin typeface="Comic Sans MS" pitchFamily="66"/>
              </a:rPr>
              <a:t>Plot example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7FAF64-CCB7-4C3A-B204-E2AADDA7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62520" y="1143000"/>
            <a:ext cx="7424280" cy="559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AB0F46A7-24D2-44FE-B7CF-62645FC194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AF0AAB77-0277-4481-B709-D43EA862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r="7507" b="6320"/>
          <a:stretch>
            <a:fillRect/>
          </a:stretch>
        </p:blipFill>
        <p:spPr bwMode="auto">
          <a:xfrm>
            <a:off x="252413" y="723900"/>
            <a:ext cx="8272462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10" r="7507" b="63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Text Box 2">
            <a:extLst>
              <a:ext uri="{FF2B5EF4-FFF2-40B4-BE49-F238E27FC236}">
                <a16:creationId xmlns:a16="http://schemas.microsoft.com/office/drawing/2014/main" id="{B823EFE7-5EEA-4364-9024-9CBFEC8EC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408" y="443951"/>
            <a:ext cx="3779838" cy="55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3600" dirty="0"/>
              <a:t>bar graphics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079C27-28A0-4968-B60B-12F794F2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44" y="1259557"/>
            <a:ext cx="5280587" cy="396044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FA24D9B-5CE7-433A-8F81-0E122FBAF15F}"/>
              </a:ext>
            </a:extLst>
          </p:cNvPr>
          <p:cNvSpPr/>
          <p:nvPr/>
        </p:nvSpPr>
        <p:spPr>
          <a:xfrm>
            <a:off x="143768" y="566001"/>
            <a:ext cx="5038725" cy="68862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plt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np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 = ['G1', 'G2', 'G3', 'G4', 'G5']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men_means</a:t>
            </a:r>
            <a:r>
              <a:rPr lang="es-PE" sz="1600" dirty="0">
                <a:solidFill>
                  <a:schemeClr val="tx1"/>
                </a:solidFill>
              </a:rPr>
              <a:t> = [20, 34, 30, 35, 27]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women_means</a:t>
            </a:r>
            <a:r>
              <a:rPr lang="es-PE" sz="1600" dirty="0">
                <a:solidFill>
                  <a:schemeClr val="tx1"/>
                </a:solidFill>
              </a:rPr>
              <a:t> = [25, 32, 34, 20, 25]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x = </a:t>
            </a:r>
            <a:r>
              <a:rPr lang="es-PE" sz="1600" dirty="0" err="1">
                <a:solidFill>
                  <a:schemeClr val="tx1"/>
                </a:solidFill>
              </a:rPr>
              <a:t>np.arange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len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))  #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label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locations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 = 0.35  #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of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bars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fig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plt.subplots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r>
              <a:rPr lang="es-PE" sz="1600" dirty="0">
                <a:solidFill>
                  <a:schemeClr val="tx1"/>
                </a:solidFill>
              </a:rPr>
              <a:t>rects1 = </a:t>
            </a:r>
            <a:r>
              <a:rPr lang="es-PE" sz="1600" dirty="0" err="1">
                <a:solidFill>
                  <a:schemeClr val="tx1"/>
                </a:solidFill>
              </a:rPr>
              <a:t>ax.bar</a:t>
            </a:r>
            <a:r>
              <a:rPr lang="es-PE" sz="1600" dirty="0">
                <a:solidFill>
                  <a:schemeClr val="tx1"/>
                </a:solidFill>
              </a:rPr>
              <a:t>(x - </a:t>
            </a:r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/2, </a:t>
            </a:r>
            <a:r>
              <a:rPr lang="es-PE" sz="1600" dirty="0" err="1">
                <a:solidFill>
                  <a:schemeClr val="tx1"/>
                </a:solidFill>
              </a:rPr>
              <a:t>men_means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label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Men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r>
              <a:rPr lang="es-PE" sz="1600" dirty="0">
                <a:solidFill>
                  <a:schemeClr val="tx1"/>
                </a:solidFill>
              </a:rPr>
              <a:t>rects2 = </a:t>
            </a:r>
            <a:r>
              <a:rPr lang="es-PE" sz="1600" dirty="0" err="1">
                <a:solidFill>
                  <a:schemeClr val="tx1"/>
                </a:solidFill>
              </a:rPr>
              <a:t>ax.bar</a:t>
            </a:r>
            <a:r>
              <a:rPr lang="es-PE" sz="1600" dirty="0">
                <a:solidFill>
                  <a:schemeClr val="tx1"/>
                </a:solidFill>
              </a:rPr>
              <a:t>(x + </a:t>
            </a:r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/2, </a:t>
            </a:r>
            <a:r>
              <a:rPr lang="es-PE" sz="1600" dirty="0" err="1">
                <a:solidFill>
                  <a:schemeClr val="tx1"/>
                </a:solidFill>
              </a:rPr>
              <a:t>women_means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width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label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Women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# </a:t>
            </a:r>
            <a:r>
              <a:rPr lang="es-PE" sz="1600" dirty="0" err="1">
                <a:solidFill>
                  <a:schemeClr val="tx1"/>
                </a:solidFill>
              </a:rPr>
              <a:t>Add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some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title</a:t>
            </a:r>
            <a:r>
              <a:rPr lang="es-PE" sz="1600" dirty="0">
                <a:solidFill>
                  <a:schemeClr val="tx1"/>
                </a:solidFill>
              </a:rPr>
              <a:t> and </a:t>
            </a:r>
            <a:r>
              <a:rPr lang="es-PE" sz="1600" dirty="0" err="1">
                <a:solidFill>
                  <a:schemeClr val="tx1"/>
                </a:solidFill>
              </a:rPr>
              <a:t>custom</a:t>
            </a:r>
            <a:r>
              <a:rPr lang="es-PE" sz="1600" dirty="0">
                <a:solidFill>
                  <a:schemeClr val="tx1"/>
                </a:solidFill>
              </a:rPr>
              <a:t> x-axis </a:t>
            </a:r>
            <a:r>
              <a:rPr lang="es-PE" sz="1600" dirty="0" err="1">
                <a:solidFill>
                  <a:schemeClr val="tx1"/>
                </a:solidFill>
              </a:rPr>
              <a:t>tick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, etc.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ax.set_ylabel</a:t>
            </a:r>
            <a:r>
              <a:rPr lang="es-PE" sz="1600" dirty="0">
                <a:solidFill>
                  <a:schemeClr val="tx1"/>
                </a:solidFill>
              </a:rPr>
              <a:t>('Scores')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ax.set_title</a:t>
            </a:r>
            <a:r>
              <a:rPr lang="es-PE" sz="1600" dirty="0">
                <a:solidFill>
                  <a:schemeClr val="tx1"/>
                </a:solidFill>
              </a:rPr>
              <a:t>('Scores </a:t>
            </a:r>
            <a:r>
              <a:rPr lang="es-PE" sz="1600" dirty="0" err="1">
                <a:solidFill>
                  <a:schemeClr val="tx1"/>
                </a:solidFill>
              </a:rPr>
              <a:t>by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group</a:t>
            </a:r>
            <a:r>
              <a:rPr lang="es-PE" sz="1600" dirty="0">
                <a:solidFill>
                  <a:schemeClr val="tx1"/>
                </a:solidFill>
              </a:rPr>
              <a:t> and </a:t>
            </a:r>
            <a:r>
              <a:rPr lang="es-PE" sz="1600" dirty="0" err="1">
                <a:solidFill>
                  <a:schemeClr val="tx1"/>
                </a:solidFill>
              </a:rPr>
              <a:t>gender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ax.set_xticks</a:t>
            </a:r>
            <a:r>
              <a:rPr lang="es-PE" sz="1600" dirty="0">
                <a:solidFill>
                  <a:schemeClr val="tx1"/>
                </a:solidFill>
              </a:rPr>
              <a:t>(x, 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ax.legend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ax.bar_label</a:t>
            </a:r>
            <a:r>
              <a:rPr lang="es-PE" sz="1600" dirty="0">
                <a:solidFill>
                  <a:schemeClr val="tx1"/>
                </a:solidFill>
              </a:rPr>
              <a:t>(rects1, </a:t>
            </a:r>
            <a:r>
              <a:rPr lang="es-PE" sz="1600" dirty="0" err="1">
                <a:solidFill>
                  <a:schemeClr val="tx1"/>
                </a:solidFill>
              </a:rPr>
              <a:t>padding</a:t>
            </a:r>
            <a:r>
              <a:rPr lang="es-PE" sz="1600" dirty="0">
                <a:solidFill>
                  <a:schemeClr val="tx1"/>
                </a:solidFill>
              </a:rPr>
              <a:t>=3)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ax.bar_label</a:t>
            </a:r>
            <a:r>
              <a:rPr lang="es-PE" sz="1600" dirty="0">
                <a:solidFill>
                  <a:schemeClr val="tx1"/>
                </a:solidFill>
              </a:rPr>
              <a:t>(rects2, </a:t>
            </a:r>
            <a:r>
              <a:rPr lang="es-PE" sz="1600" dirty="0" err="1">
                <a:solidFill>
                  <a:schemeClr val="tx1"/>
                </a:solidFill>
              </a:rPr>
              <a:t>padding</a:t>
            </a:r>
            <a:r>
              <a:rPr lang="es-PE" sz="1600" dirty="0">
                <a:solidFill>
                  <a:schemeClr val="tx1"/>
                </a:solidFill>
              </a:rPr>
              <a:t>=3)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fig.tight_layout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plt.show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9342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FBF8A9-15B7-4FAB-8217-C5C9A1AB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361"/>
            <a:ext cx="5376597" cy="403244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0A79AF9-00FD-4B6B-B0C1-29471F12D49E}"/>
              </a:ext>
            </a:extLst>
          </p:cNvPr>
          <p:cNvSpPr/>
          <p:nvPr/>
        </p:nvSpPr>
        <p:spPr>
          <a:xfrm>
            <a:off x="4927500" y="467469"/>
            <a:ext cx="5038725" cy="5406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plt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np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# </a:t>
            </a:r>
            <a:r>
              <a:rPr lang="es-PE" sz="1600" dirty="0" err="1">
                <a:solidFill>
                  <a:schemeClr val="tx1"/>
                </a:solidFill>
              </a:rPr>
              <a:t>Fixing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random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state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reproducibility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np.random.seed</a:t>
            </a:r>
            <a:r>
              <a:rPr lang="es-PE" sz="1600" dirty="0">
                <a:solidFill>
                  <a:schemeClr val="tx1"/>
                </a:solidFill>
              </a:rPr>
              <a:t>(19680801)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plt.rcdefaults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fig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plt.subplots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# </a:t>
            </a:r>
            <a:r>
              <a:rPr lang="es-PE" sz="1600" dirty="0" err="1">
                <a:solidFill>
                  <a:schemeClr val="tx1"/>
                </a:solidFill>
              </a:rPr>
              <a:t>Example</a:t>
            </a:r>
            <a:r>
              <a:rPr lang="es-PE" sz="1600" dirty="0">
                <a:solidFill>
                  <a:schemeClr val="tx1"/>
                </a:solidFill>
              </a:rPr>
              <a:t> data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people</a:t>
            </a:r>
            <a:r>
              <a:rPr lang="es-PE" sz="1600" dirty="0">
                <a:solidFill>
                  <a:schemeClr val="tx1"/>
                </a:solidFill>
              </a:rPr>
              <a:t> = ('Tom', 'Dick', 'Harry', 'Slim', 'Jim')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y_pos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np.arange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len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people</a:t>
            </a:r>
            <a:r>
              <a:rPr lang="es-PE" sz="1600" dirty="0">
                <a:solidFill>
                  <a:schemeClr val="tx1"/>
                </a:solidFill>
              </a:rPr>
              <a:t>))</a:t>
            </a:r>
          </a:p>
          <a:p>
            <a:r>
              <a:rPr lang="es-PE" sz="1600" dirty="0">
                <a:solidFill>
                  <a:schemeClr val="tx1"/>
                </a:solidFill>
              </a:rPr>
              <a:t>performance = 3 + 10 * </a:t>
            </a:r>
            <a:r>
              <a:rPr lang="es-PE" sz="1600" dirty="0" err="1">
                <a:solidFill>
                  <a:schemeClr val="tx1"/>
                </a:solidFill>
              </a:rPr>
              <a:t>np.random.rand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len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people</a:t>
            </a:r>
            <a:r>
              <a:rPr lang="es-PE" sz="1600" dirty="0">
                <a:solidFill>
                  <a:schemeClr val="tx1"/>
                </a:solidFill>
              </a:rPr>
              <a:t>))</a:t>
            </a:r>
          </a:p>
          <a:p>
            <a:r>
              <a:rPr lang="es-PE" sz="1600" dirty="0">
                <a:solidFill>
                  <a:schemeClr val="tx1"/>
                </a:solidFill>
              </a:rPr>
              <a:t>error = </a:t>
            </a:r>
            <a:r>
              <a:rPr lang="es-PE" sz="1600" dirty="0" err="1">
                <a:solidFill>
                  <a:schemeClr val="tx1"/>
                </a:solidFill>
              </a:rPr>
              <a:t>np.random.rand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len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people</a:t>
            </a:r>
            <a:r>
              <a:rPr lang="es-PE" sz="1600" dirty="0">
                <a:solidFill>
                  <a:schemeClr val="tx1"/>
                </a:solidFill>
              </a:rPr>
              <a:t>))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ax.barh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y_pos</a:t>
            </a:r>
            <a:r>
              <a:rPr lang="es-PE" sz="1600" dirty="0">
                <a:solidFill>
                  <a:schemeClr val="tx1"/>
                </a:solidFill>
              </a:rPr>
              <a:t>, performance, </a:t>
            </a:r>
            <a:r>
              <a:rPr lang="es-PE" sz="1600" dirty="0" err="1">
                <a:solidFill>
                  <a:schemeClr val="tx1"/>
                </a:solidFill>
              </a:rPr>
              <a:t>xerr</a:t>
            </a:r>
            <a:r>
              <a:rPr lang="es-PE" sz="1600" dirty="0">
                <a:solidFill>
                  <a:schemeClr val="tx1"/>
                </a:solidFill>
              </a:rPr>
              <a:t>=error, </a:t>
            </a:r>
            <a:r>
              <a:rPr lang="es-PE" sz="1600" dirty="0" err="1">
                <a:solidFill>
                  <a:schemeClr val="tx1"/>
                </a:solidFill>
              </a:rPr>
              <a:t>align</a:t>
            </a:r>
            <a:r>
              <a:rPr lang="es-PE" sz="1600" dirty="0">
                <a:solidFill>
                  <a:schemeClr val="tx1"/>
                </a:solidFill>
              </a:rPr>
              <a:t>='center')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ax.set_yticks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y_pos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=</a:t>
            </a:r>
            <a:r>
              <a:rPr lang="es-PE" sz="1600" dirty="0" err="1">
                <a:solidFill>
                  <a:schemeClr val="tx1"/>
                </a:solidFill>
              </a:rPr>
              <a:t>people</a:t>
            </a:r>
            <a:r>
              <a:rPr lang="es-PE" sz="1600" dirty="0">
                <a:solidFill>
                  <a:schemeClr val="tx1"/>
                </a:solidFill>
              </a:rPr>
              <a:t>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ax.invert_yaxis</a:t>
            </a:r>
            <a:r>
              <a:rPr lang="es-PE" sz="1600" dirty="0">
                <a:solidFill>
                  <a:schemeClr val="tx1"/>
                </a:solidFill>
              </a:rPr>
              <a:t>()  # </a:t>
            </a:r>
            <a:r>
              <a:rPr lang="es-PE" sz="1600" dirty="0" err="1">
                <a:solidFill>
                  <a:schemeClr val="tx1"/>
                </a:solidFill>
              </a:rPr>
              <a:t>labels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read</a:t>
            </a:r>
            <a:r>
              <a:rPr lang="es-PE" sz="1600" dirty="0">
                <a:solidFill>
                  <a:schemeClr val="tx1"/>
                </a:solidFill>
              </a:rPr>
              <a:t> top-</a:t>
            </a:r>
            <a:r>
              <a:rPr lang="es-PE" sz="1600" dirty="0" err="1">
                <a:solidFill>
                  <a:schemeClr val="tx1"/>
                </a:solidFill>
              </a:rPr>
              <a:t>to</a:t>
            </a:r>
            <a:r>
              <a:rPr lang="es-PE" sz="1600" dirty="0">
                <a:solidFill>
                  <a:schemeClr val="tx1"/>
                </a:solidFill>
              </a:rPr>
              <a:t>-</a:t>
            </a:r>
            <a:r>
              <a:rPr lang="es-PE" sz="1600" dirty="0" err="1">
                <a:solidFill>
                  <a:schemeClr val="tx1"/>
                </a:solidFill>
              </a:rPr>
              <a:t>bottom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ax.set_xlabel</a:t>
            </a:r>
            <a:r>
              <a:rPr lang="es-PE" sz="1600" dirty="0">
                <a:solidFill>
                  <a:schemeClr val="tx1"/>
                </a:solidFill>
              </a:rPr>
              <a:t>('Performance')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ax.set_title</a:t>
            </a:r>
            <a:r>
              <a:rPr lang="es-PE" sz="1600" dirty="0">
                <a:solidFill>
                  <a:schemeClr val="tx1"/>
                </a:solidFill>
              </a:rPr>
              <a:t>('</a:t>
            </a:r>
            <a:r>
              <a:rPr lang="es-PE" sz="1600" dirty="0" err="1">
                <a:solidFill>
                  <a:schemeClr val="tx1"/>
                </a:solidFill>
              </a:rPr>
              <a:t>How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fast</a:t>
            </a:r>
            <a:r>
              <a:rPr lang="es-PE" sz="1600" dirty="0">
                <a:solidFill>
                  <a:schemeClr val="tx1"/>
                </a:solidFill>
              </a:rPr>
              <a:t> do </a:t>
            </a:r>
            <a:r>
              <a:rPr lang="es-PE" sz="1600" dirty="0" err="1">
                <a:solidFill>
                  <a:schemeClr val="tx1"/>
                </a:solidFill>
              </a:rPr>
              <a:t>you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want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to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go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today</a:t>
            </a:r>
            <a:r>
              <a:rPr lang="es-PE" sz="1600" dirty="0">
                <a:solidFill>
                  <a:schemeClr val="tx1"/>
                </a:solidFill>
              </a:rPr>
              <a:t>?')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plt.show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548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E1EE5E70-ACE4-49B5-B7CD-302AB64DA4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82FE2CBF-95AD-4243-B270-B7870AEF1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r="6621" b="8676"/>
          <a:stretch>
            <a:fillRect/>
          </a:stretch>
        </p:blipFill>
        <p:spPr bwMode="auto">
          <a:xfrm>
            <a:off x="336550" y="671513"/>
            <a:ext cx="7980363" cy="656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161" r="6621" b="86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Text Box 2">
            <a:extLst>
              <a:ext uri="{FF2B5EF4-FFF2-40B4-BE49-F238E27FC236}">
                <a16:creationId xmlns:a16="http://schemas.microsoft.com/office/drawing/2014/main" id="{8C94C977-9B0E-4E8C-9F14-B03435C63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38" y="449860"/>
            <a:ext cx="3695700" cy="611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000" dirty="0"/>
              <a:t>stacked bar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57FCCA-0E09-467D-9BC4-6764BE44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556" y="611485"/>
            <a:ext cx="6096000" cy="4572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B0CAC-67B7-4758-A4F0-286594182472}"/>
              </a:ext>
            </a:extLst>
          </p:cNvPr>
          <p:cNvSpPr/>
          <p:nvPr/>
        </p:nvSpPr>
        <p:spPr>
          <a:xfrm>
            <a:off x="34605" y="3995475"/>
            <a:ext cx="5038725" cy="35432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Fixing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random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state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for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reproducibility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np.random.seed</a:t>
            </a:r>
            <a:r>
              <a:rPr lang="es-PE" sz="1400" dirty="0">
                <a:solidFill>
                  <a:schemeClr val="tx1"/>
                </a:solidFill>
              </a:rPr>
              <a:t>(19680801)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def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gaussian_mixture</a:t>
            </a:r>
            <a:r>
              <a:rPr lang="es-PE" sz="1400" dirty="0">
                <a:solidFill>
                  <a:schemeClr val="tx1"/>
                </a:solidFill>
              </a:rPr>
              <a:t>(x, n=5):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"""</a:t>
            </a:r>
            <a:r>
              <a:rPr lang="es-PE" sz="1400" dirty="0" err="1">
                <a:solidFill>
                  <a:schemeClr val="tx1"/>
                </a:solidFill>
              </a:rPr>
              <a:t>Return</a:t>
            </a:r>
            <a:r>
              <a:rPr lang="es-PE" sz="1400" dirty="0">
                <a:solidFill>
                  <a:schemeClr val="tx1"/>
                </a:solidFill>
              </a:rPr>
              <a:t> a </a:t>
            </a:r>
            <a:r>
              <a:rPr lang="es-PE" sz="1400" dirty="0" err="1">
                <a:solidFill>
                  <a:schemeClr val="tx1"/>
                </a:solidFill>
              </a:rPr>
              <a:t>random</a:t>
            </a:r>
            <a:r>
              <a:rPr lang="es-PE" sz="1400" dirty="0">
                <a:solidFill>
                  <a:schemeClr val="tx1"/>
                </a:solidFill>
              </a:rPr>
              <a:t> mixture </a:t>
            </a:r>
            <a:r>
              <a:rPr lang="es-PE" sz="1400" dirty="0" err="1">
                <a:solidFill>
                  <a:schemeClr val="tx1"/>
                </a:solidFill>
              </a:rPr>
              <a:t>of</a:t>
            </a:r>
            <a:r>
              <a:rPr lang="es-PE" sz="1400" dirty="0">
                <a:solidFill>
                  <a:schemeClr val="tx1"/>
                </a:solidFill>
              </a:rPr>
              <a:t> *n* </a:t>
            </a:r>
            <a:r>
              <a:rPr lang="es-PE" sz="1400" dirty="0" err="1">
                <a:solidFill>
                  <a:schemeClr val="tx1"/>
                </a:solidFill>
              </a:rPr>
              <a:t>Gaussians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evaluated</a:t>
            </a:r>
            <a:r>
              <a:rPr lang="es-PE" sz="1400" dirty="0">
                <a:solidFill>
                  <a:schemeClr val="tx1"/>
                </a:solidFill>
              </a:rPr>
              <a:t> at positions *x*."""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</a:t>
            </a:r>
            <a:r>
              <a:rPr lang="es-PE" sz="1400" dirty="0" err="1">
                <a:solidFill>
                  <a:schemeClr val="tx1"/>
                </a:solidFill>
              </a:rPr>
              <a:t>def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add_random_gaussian</a:t>
            </a:r>
            <a:r>
              <a:rPr lang="es-PE" sz="1400" dirty="0">
                <a:solidFill>
                  <a:schemeClr val="tx1"/>
                </a:solidFill>
              </a:rPr>
              <a:t>(a):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</a:t>
            </a:r>
            <a:r>
              <a:rPr lang="es-PE" sz="1400" dirty="0" err="1">
                <a:solidFill>
                  <a:schemeClr val="tx1"/>
                </a:solidFill>
              </a:rPr>
              <a:t>amplitude</a:t>
            </a:r>
            <a:r>
              <a:rPr lang="es-PE" sz="1400" dirty="0">
                <a:solidFill>
                  <a:schemeClr val="tx1"/>
                </a:solidFill>
              </a:rPr>
              <a:t> = 1 / (.1 + </a:t>
            </a:r>
            <a:r>
              <a:rPr lang="es-PE" sz="1400" dirty="0" err="1">
                <a:solidFill>
                  <a:schemeClr val="tx1"/>
                </a:solidFill>
              </a:rPr>
              <a:t>np.random.random</a:t>
            </a:r>
            <a:r>
              <a:rPr lang="es-PE" sz="1400" dirty="0">
                <a:solidFill>
                  <a:schemeClr val="tx1"/>
                </a:solidFill>
              </a:rPr>
              <a:t>())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</a:t>
            </a:r>
            <a:r>
              <a:rPr lang="es-PE" sz="1400" dirty="0" err="1">
                <a:solidFill>
                  <a:schemeClr val="tx1"/>
                </a:solidFill>
              </a:rPr>
              <a:t>dx</a:t>
            </a:r>
            <a:r>
              <a:rPr lang="es-PE" sz="1400" dirty="0">
                <a:solidFill>
                  <a:schemeClr val="tx1"/>
                </a:solidFill>
              </a:rPr>
              <a:t> = x[-1] - x[0]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x0 = (2 * </a:t>
            </a:r>
            <a:r>
              <a:rPr lang="es-PE" sz="1400" dirty="0" err="1">
                <a:solidFill>
                  <a:schemeClr val="tx1"/>
                </a:solidFill>
              </a:rPr>
              <a:t>np.random.random</a:t>
            </a:r>
            <a:r>
              <a:rPr lang="es-PE" sz="1400" dirty="0">
                <a:solidFill>
                  <a:schemeClr val="tx1"/>
                </a:solidFill>
              </a:rPr>
              <a:t>() - .5) * </a:t>
            </a:r>
            <a:r>
              <a:rPr lang="es-PE" sz="1400" dirty="0" err="1">
                <a:solidFill>
                  <a:schemeClr val="tx1"/>
                </a:solidFill>
              </a:rPr>
              <a:t>dx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        z = 10 / (.1 + </a:t>
            </a:r>
            <a:r>
              <a:rPr lang="es-PE" sz="1400" dirty="0" err="1">
                <a:solidFill>
                  <a:schemeClr val="tx1"/>
                </a:solidFill>
              </a:rPr>
              <a:t>np.random.random</a:t>
            </a:r>
            <a:r>
              <a:rPr lang="es-PE" sz="1400" dirty="0">
                <a:solidFill>
                  <a:schemeClr val="tx1"/>
                </a:solidFill>
              </a:rPr>
              <a:t>()) / </a:t>
            </a:r>
            <a:r>
              <a:rPr lang="es-PE" sz="1400" dirty="0" err="1">
                <a:solidFill>
                  <a:schemeClr val="tx1"/>
                </a:solidFill>
              </a:rPr>
              <a:t>dx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        a += </a:t>
            </a:r>
            <a:r>
              <a:rPr lang="es-PE" sz="1400" dirty="0" err="1">
                <a:solidFill>
                  <a:schemeClr val="tx1"/>
                </a:solidFill>
              </a:rPr>
              <a:t>amplitude</a:t>
            </a:r>
            <a:r>
              <a:rPr lang="es-PE" sz="1400" dirty="0">
                <a:solidFill>
                  <a:schemeClr val="tx1"/>
                </a:solidFill>
              </a:rPr>
              <a:t> * </a:t>
            </a:r>
            <a:r>
              <a:rPr lang="es-PE" sz="1400" dirty="0" err="1">
                <a:solidFill>
                  <a:schemeClr val="tx1"/>
                </a:solidFill>
              </a:rPr>
              <a:t>np.exp</a:t>
            </a:r>
            <a:r>
              <a:rPr lang="es-PE" sz="1400" dirty="0">
                <a:solidFill>
                  <a:schemeClr val="tx1"/>
                </a:solidFill>
              </a:rPr>
              <a:t>(-(z * (x - x0))**2)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a = </a:t>
            </a:r>
            <a:r>
              <a:rPr lang="es-PE" sz="1400" dirty="0" err="1">
                <a:solidFill>
                  <a:schemeClr val="tx1"/>
                </a:solidFill>
              </a:rPr>
              <a:t>np.zeros_like</a:t>
            </a:r>
            <a:r>
              <a:rPr lang="es-PE" sz="1400" dirty="0">
                <a:solidFill>
                  <a:schemeClr val="tx1"/>
                </a:solidFill>
              </a:rPr>
              <a:t>(x)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</a:t>
            </a:r>
            <a:r>
              <a:rPr lang="es-PE" sz="1400" dirty="0" err="1">
                <a:solidFill>
                  <a:schemeClr val="tx1"/>
                </a:solidFill>
              </a:rPr>
              <a:t>for</a:t>
            </a:r>
            <a:r>
              <a:rPr lang="es-PE" sz="1400" dirty="0">
                <a:solidFill>
                  <a:schemeClr val="tx1"/>
                </a:solidFill>
              </a:rPr>
              <a:t> j in </a:t>
            </a:r>
            <a:r>
              <a:rPr lang="es-PE" sz="1400" dirty="0" err="1">
                <a:solidFill>
                  <a:schemeClr val="tx1"/>
                </a:solidFill>
              </a:rPr>
              <a:t>range</a:t>
            </a:r>
            <a:r>
              <a:rPr lang="es-PE" sz="1400" dirty="0">
                <a:solidFill>
                  <a:schemeClr val="tx1"/>
                </a:solidFill>
              </a:rPr>
              <a:t>(n):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</a:t>
            </a:r>
            <a:r>
              <a:rPr lang="es-PE" sz="1400" dirty="0" err="1">
                <a:solidFill>
                  <a:schemeClr val="tx1"/>
                </a:solidFill>
              </a:rPr>
              <a:t>add_random_gaussian</a:t>
            </a:r>
            <a:r>
              <a:rPr lang="es-PE" sz="1400" dirty="0">
                <a:solidFill>
                  <a:schemeClr val="tx1"/>
                </a:solidFill>
              </a:rPr>
              <a:t>(a)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</a:t>
            </a:r>
            <a:r>
              <a:rPr lang="es-PE" sz="1400" dirty="0" err="1">
                <a:solidFill>
                  <a:schemeClr val="tx1"/>
                </a:solidFill>
              </a:rPr>
              <a:t>return</a:t>
            </a:r>
            <a:r>
              <a:rPr lang="es-PE" sz="1400" dirty="0">
                <a:solidFill>
                  <a:schemeClr val="tx1"/>
                </a:solidFill>
              </a:rPr>
              <a:t> a</a:t>
            </a:r>
          </a:p>
          <a:p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CC21266-222F-4B74-AA9D-CC5F8E784247}"/>
              </a:ext>
            </a:extLst>
          </p:cNvPr>
          <p:cNvSpPr/>
          <p:nvPr/>
        </p:nvSpPr>
        <p:spPr>
          <a:xfrm>
            <a:off x="4752280" y="5683467"/>
            <a:ext cx="5038725" cy="1407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>
                <a:solidFill>
                  <a:schemeClr val="tx1"/>
                </a:solidFill>
              </a:rPr>
              <a:t>x = </a:t>
            </a:r>
            <a:r>
              <a:rPr lang="es-PE" sz="1600" dirty="0" err="1">
                <a:solidFill>
                  <a:schemeClr val="tx1"/>
                </a:solidFill>
              </a:rPr>
              <a:t>np.linspace</a:t>
            </a:r>
            <a:r>
              <a:rPr lang="es-PE" sz="1600" dirty="0">
                <a:solidFill>
                  <a:schemeClr val="tx1"/>
                </a:solidFill>
              </a:rPr>
              <a:t>(0, 100, 101)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ys</a:t>
            </a:r>
            <a:r>
              <a:rPr lang="es-PE" sz="1600" dirty="0">
                <a:solidFill>
                  <a:schemeClr val="tx1"/>
                </a:solidFill>
              </a:rPr>
              <a:t> = [</a:t>
            </a:r>
            <a:r>
              <a:rPr lang="es-PE" sz="1600" dirty="0" err="1">
                <a:solidFill>
                  <a:schemeClr val="tx1"/>
                </a:solidFill>
              </a:rPr>
              <a:t>gaussian_mixture</a:t>
            </a:r>
            <a:r>
              <a:rPr lang="es-PE" sz="1600" dirty="0">
                <a:solidFill>
                  <a:schemeClr val="tx1"/>
                </a:solidFill>
              </a:rPr>
              <a:t>(x)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_ in </a:t>
            </a:r>
            <a:r>
              <a:rPr lang="es-PE" sz="1600" dirty="0" err="1">
                <a:solidFill>
                  <a:schemeClr val="tx1"/>
                </a:solidFill>
              </a:rPr>
              <a:t>range</a:t>
            </a:r>
            <a:r>
              <a:rPr lang="es-PE" sz="1600" dirty="0">
                <a:solidFill>
                  <a:schemeClr val="tx1"/>
                </a:solidFill>
              </a:rPr>
              <a:t>(3)]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fig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plt.subplots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ax.stackplot</a:t>
            </a:r>
            <a:r>
              <a:rPr lang="es-PE" sz="1600" dirty="0">
                <a:solidFill>
                  <a:schemeClr val="tx1"/>
                </a:solidFill>
              </a:rPr>
              <a:t>(x, </a:t>
            </a:r>
            <a:r>
              <a:rPr lang="es-PE" sz="1600" dirty="0" err="1">
                <a:solidFill>
                  <a:schemeClr val="tx1"/>
                </a:solidFill>
              </a:rPr>
              <a:t>ys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baseline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wiggle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plt.show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4028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DB2653-24C1-4583-80A9-5A7A6DA516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DE17B92D-EEE0-4FF4-A4CA-50D9C51AA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3683" y="611485"/>
            <a:ext cx="3803279" cy="1096292"/>
          </a:xfrm>
          <a:ln/>
        </p:spPr>
        <p:txBody>
          <a:bodyPr lIns="90000" tIns="46800" rIns="90000" bIns="46800"/>
          <a:lstStyle/>
          <a:p>
            <a:pPr algn="l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dirty="0"/>
              <a:t>pie graphic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85752E5-C28B-4931-8601-8129C16F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7" r="11932" b="14590"/>
          <a:stretch>
            <a:fillRect/>
          </a:stretch>
        </p:blipFill>
        <p:spPr bwMode="auto">
          <a:xfrm>
            <a:off x="321468" y="311150"/>
            <a:ext cx="6253163" cy="709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2817" r="11932" b="1459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BF4B18-7D67-4FE1-86C2-D4D5B274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36" y="1043533"/>
            <a:ext cx="4082845" cy="309634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C48DF35-1D43-4392-8B35-5323725D6FC6}"/>
              </a:ext>
            </a:extLst>
          </p:cNvPr>
          <p:cNvSpPr/>
          <p:nvPr/>
        </p:nvSpPr>
        <p:spPr>
          <a:xfrm>
            <a:off x="143768" y="251445"/>
            <a:ext cx="5038725" cy="6610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numpy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np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matplotlib.pyplot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plt</a:t>
            </a:r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fig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ax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plt.subplots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figsize</a:t>
            </a:r>
            <a:r>
              <a:rPr lang="es-PE" sz="1400" dirty="0">
                <a:solidFill>
                  <a:schemeClr val="tx1"/>
                </a:solidFill>
              </a:rPr>
              <a:t>=(6, 3), </a:t>
            </a:r>
            <a:r>
              <a:rPr lang="es-PE" sz="1400" dirty="0" err="1">
                <a:solidFill>
                  <a:schemeClr val="tx1"/>
                </a:solidFill>
              </a:rPr>
              <a:t>subplot_kw</a:t>
            </a:r>
            <a:r>
              <a:rPr lang="es-PE" sz="1400" dirty="0">
                <a:solidFill>
                  <a:schemeClr val="tx1"/>
                </a:solidFill>
              </a:rPr>
              <a:t>=</a:t>
            </a:r>
            <a:r>
              <a:rPr lang="es-PE" sz="1400" dirty="0" err="1">
                <a:solidFill>
                  <a:schemeClr val="tx1"/>
                </a:solidFill>
              </a:rPr>
              <a:t>dict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aspect</a:t>
            </a:r>
            <a:r>
              <a:rPr lang="es-PE" sz="1400" dirty="0">
                <a:solidFill>
                  <a:schemeClr val="tx1"/>
                </a:solidFill>
              </a:rPr>
              <a:t>="</a:t>
            </a:r>
            <a:r>
              <a:rPr lang="es-PE" sz="1400" dirty="0" err="1">
                <a:solidFill>
                  <a:schemeClr val="tx1"/>
                </a:solidFill>
              </a:rPr>
              <a:t>equal</a:t>
            </a:r>
            <a:r>
              <a:rPr lang="es-PE" sz="1400" dirty="0">
                <a:solidFill>
                  <a:schemeClr val="tx1"/>
                </a:solidFill>
              </a:rPr>
              <a:t>"))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recipe</a:t>
            </a:r>
            <a:r>
              <a:rPr lang="es-PE" sz="1400" dirty="0">
                <a:solidFill>
                  <a:schemeClr val="tx1"/>
                </a:solidFill>
              </a:rPr>
              <a:t> = ["375 g </a:t>
            </a:r>
            <a:r>
              <a:rPr lang="es-PE" sz="1400" dirty="0" err="1">
                <a:solidFill>
                  <a:schemeClr val="tx1"/>
                </a:solidFill>
              </a:rPr>
              <a:t>flour</a:t>
            </a:r>
            <a:r>
              <a:rPr lang="es-PE" sz="1400" dirty="0">
                <a:solidFill>
                  <a:schemeClr val="tx1"/>
                </a:solidFill>
              </a:rPr>
              <a:t>",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"75 g </a:t>
            </a:r>
            <a:r>
              <a:rPr lang="es-PE" sz="1400" dirty="0" err="1">
                <a:solidFill>
                  <a:schemeClr val="tx1"/>
                </a:solidFill>
              </a:rPr>
              <a:t>sugar</a:t>
            </a:r>
            <a:r>
              <a:rPr lang="es-PE" sz="1400" dirty="0">
                <a:solidFill>
                  <a:schemeClr val="tx1"/>
                </a:solidFill>
              </a:rPr>
              <a:t>",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"250 g </a:t>
            </a:r>
            <a:r>
              <a:rPr lang="es-PE" sz="1400" dirty="0" err="1">
                <a:solidFill>
                  <a:schemeClr val="tx1"/>
                </a:solidFill>
              </a:rPr>
              <a:t>butter</a:t>
            </a:r>
            <a:r>
              <a:rPr lang="es-PE" sz="1400" dirty="0">
                <a:solidFill>
                  <a:schemeClr val="tx1"/>
                </a:solidFill>
              </a:rPr>
              <a:t>",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"300 g </a:t>
            </a:r>
            <a:r>
              <a:rPr lang="es-PE" sz="1400" dirty="0" err="1">
                <a:solidFill>
                  <a:schemeClr val="tx1"/>
                </a:solidFill>
              </a:rPr>
              <a:t>berries</a:t>
            </a:r>
            <a:r>
              <a:rPr lang="es-PE" sz="1400" dirty="0">
                <a:solidFill>
                  <a:schemeClr val="tx1"/>
                </a:solidFill>
              </a:rPr>
              <a:t>"]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data = [</a:t>
            </a:r>
            <a:r>
              <a:rPr lang="es-PE" sz="1400" dirty="0" err="1">
                <a:solidFill>
                  <a:schemeClr val="tx1"/>
                </a:solidFill>
              </a:rPr>
              <a:t>float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x.split</a:t>
            </a:r>
            <a:r>
              <a:rPr lang="es-PE" sz="1400" dirty="0">
                <a:solidFill>
                  <a:schemeClr val="tx1"/>
                </a:solidFill>
              </a:rPr>
              <a:t>()[0]) </a:t>
            </a:r>
            <a:r>
              <a:rPr lang="es-PE" sz="1400" dirty="0" err="1">
                <a:solidFill>
                  <a:schemeClr val="tx1"/>
                </a:solidFill>
              </a:rPr>
              <a:t>for</a:t>
            </a:r>
            <a:r>
              <a:rPr lang="es-PE" sz="1400" dirty="0">
                <a:solidFill>
                  <a:schemeClr val="tx1"/>
                </a:solidFill>
              </a:rPr>
              <a:t> x in </a:t>
            </a:r>
            <a:r>
              <a:rPr lang="es-PE" sz="1400" dirty="0" err="1">
                <a:solidFill>
                  <a:schemeClr val="tx1"/>
                </a:solidFill>
              </a:rPr>
              <a:t>recipe</a:t>
            </a:r>
            <a:r>
              <a:rPr lang="es-PE" sz="1400" dirty="0">
                <a:solidFill>
                  <a:schemeClr val="tx1"/>
                </a:solidFill>
              </a:rPr>
              <a:t>]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ingredients</a:t>
            </a:r>
            <a:r>
              <a:rPr lang="es-PE" sz="1400" dirty="0">
                <a:solidFill>
                  <a:schemeClr val="tx1"/>
                </a:solidFill>
              </a:rPr>
              <a:t> = [</a:t>
            </a:r>
            <a:r>
              <a:rPr lang="es-PE" sz="1400" dirty="0" err="1">
                <a:solidFill>
                  <a:schemeClr val="tx1"/>
                </a:solidFill>
              </a:rPr>
              <a:t>x.split</a:t>
            </a:r>
            <a:r>
              <a:rPr lang="es-PE" sz="1400" dirty="0">
                <a:solidFill>
                  <a:schemeClr val="tx1"/>
                </a:solidFill>
              </a:rPr>
              <a:t>()[-1] </a:t>
            </a:r>
            <a:r>
              <a:rPr lang="es-PE" sz="1400" dirty="0" err="1">
                <a:solidFill>
                  <a:schemeClr val="tx1"/>
                </a:solidFill>
              </a:rPr>
              <a:t>for</a:t>
            </a:r>
            <a:r>
              <a:rPr lang="es-PE" sz="1400" dirty="0">
                <a:solidFill>
                  <a:schemeClr val="tx1"/>
                </a:solidFill>
              </a:rPr>
              <a:t> x in </a:t>
            </a:r>
            <a:r>
              <a:rPr lang="es-PE" sz="1400" dirty="0" err="1">
                <a:solidFill>
                  <a:schemeClr val="tx1"/>
                </a:solidFill>
              </a:rPr>
              <a:t>recipe</a:t>
            </a:r>
            <a:r>
              <a:rPr lang="es-PE" sz="1400" dirty="0">
                <a:solidFill>
                  <a:schemeClr val="tx1"/>
                </a:solidFill>
              </a:rPr>
              <a:t>]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def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func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pct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allvals</a:t>
            </a:r>
            <a:r>
              <a:rPr lang="es-PE" sz="1400" dirty="0">
                <a:solidFill>
                  <a:schemeClr val="tx1"/>
                </a:solidFill>
              </a:rPr>
              <a:t>):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</a:t>
            </a:r>
            <a:r>
              <a:rPr lang="es-PE" sz="1400" dirty="0" err="1">
                <a:solidFill>
                  <a:schemeClr val="tx1"/>
                </a:solidFill>
              </a:rPr>
              <a:t>absolute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int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np.round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pct</a:t>
            </a:r>
            <a:r>
              <a:rPr lang="es-PE" sz="1400" dirty="0">
                <a:solidFill>
                  <a:schemeClr val="tx1"/>
                </a:solidFill>
              </a:rPr>
              <a:t>/100.*</a:t>
            </a:r>
            <a:r>
              <a:rPr lang="es-PE" sz="1400" dirty="0" err="1">
                <a:solidFill>
                  <a:schemeClr val="tx1"/>
                </a:solidFill>
              </a:rPr>
              <a:t>np.sum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allvals</a:t>
            </a:r>
            <a:r>
              <a:rPr lang="es-PE" sz="1400" dirty="0">
                <a:solidFill>
                  <a:schemeClr val="tx1"/>
                </a:solidFill>
              </a:rPr>
              <a:t>)))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</a:t>
            </a:r>
            <a:r>
              <a:rPr lang="es-PE" sz="1400" dirty="0" err="1">
                <a:solidFill>
                  <a:schemeClr val="tx1"/>
                </a:solidFill>
              </a:rPr>
              <a:t>return</a:t>
            </a:r>
            <a:r>
              <a:rPr lang="es-PE" sz="1400" dirty="0">
                <a:solidFill>
                  <a:schemeClr val="tx1"/>
                </a:solidFill>
              </a:rPr>
              <a:t> "{:.1f}%\n({:d} g)".</a:t>
            </a:r>
            <a:r>
              <a:rPr lang="es-PE" sz="1400" dirty="0" err="1">
                <a:solidFill>
                  <a:schemeClr val="tx1"/>
                </a:solidFill>
              </a:rPr>
              <a:t>format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pct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absolute</a:t>
            </a:r>
            <a:r>
              <a:rPr lang="es-PE" sz="1400" dirty="0">
                <a:solidFill>
                  <a:schemeClr val="tx1"/>
                </a:solidFill>
              </a:rPr>
              <a:t>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wedges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texts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autotexts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ax.pie</a:t>
            </a:r>
            <a:r>
              <a:rPr lang="es-PE" sz="1400" dirty="0">
                <a:solidFill>
                  <a:schemeClr val="tx1"/>
                </a:solidFill>
              </a:rPr>
              <a:t>(data, </a:t>
            </a:r>
            <a:r>
              <a:rPr lang="es-PE" sz="1400" dirty="0" err="1">
                <a:solidFill>
                  <a:schemeClr val="tx1"/>
                </a:solidFill>
              </a:rPr>
              <a:t>autopct</a:t>
            </a:r>
            <a:r>
              <a:rPr lang="es-PE" sz="1400" dirty="0">
                <a:solidFill>
                  <a:schemeClr val="tx1"/>
                </a:solidFill>
              </a:rPr>
              <a:t>=lambda </a:t>
            </a:r>
            <a:r>
              <a:rPr lang="es-PE" sz="1400" dirty="0" err="1">
                <a:solidFill>
                  <a:schemeClr val="tx1"/>
                </a:solidFill>
              </a:rPr>
              <a:t>pct</a:t>
            </a:r>
            <a:r>
              <a:rPr lang="es-PE" sz="1400" dirty="0">
                <a:solidFill>
                  <a:schemeClr val="tx1"/>
                </a:solidFill>
              </a:rPr>
              <a:t>: </a:t>
            </a:r>
            <a:r>
              <a:rPr lang="es-PE" sz="1400" dirty="0" err="1">
                <a:solidFill>
                  <a:schemeClr val="tx1"/>
                </a:solidFill>
              </a:rPr>
              <a:t>func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pct</a:t>
            </a:r>
            <a:r>
              <a:rPr lang="es-PE" sz="1400" dirty="0">
                <a:solidFill>
                  <a:schemeClr val="tx1"/>
                </a:solidFill>
              </a:rPr>
              <a:t>, data),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                    </a:t>
            </a:r>
            <a:r>
              <a:rPr lang="es-PE" sz="1400" dirty="0" err="1">
                <a:solidFill>
                  <a:schemeClr val="tx1"/>
                </a:solidFill>
              </a:rPr>
              <a:t>textprops</a:t>
            </a:r>
            <a:r>
              <a:rPr lang="es-PE" sz="1400" dirty="0">
                <a:solidFill>
                  <a:schemeClr val="tx1"/>
                </a:solidFill>
              </a:rPr>
              <a:t>=</a:t>
            </a:r>
            <a:r>
              <a:rPr lang="es-PE" sz="1400" dirty="0" err="1">
                <a:solidFill>
                  <a:schemeClr val="tx1"/>
                </a:solidFill>
              </a:rPr>
              <a:t>dict</a:t>
            </a:r>
            <a:r>
              <a:rPr lang="es-PE" sz="1400" dirty="0">
                <a:solidFill>
                  <a:schemeClr val="tx1"/>
                </a:solidFill>
              </a:rPr>
              <a:t>(color="w"))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ax.legend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wedges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ingredients</a:t>
            </a:r>
            <a:r>
              <a:rPr lang="es-PE" sz="1400" dirty="0">
                <a:solidFill>
                  <a:schemeClr val="tx1"/>
                </a:solidFill>
              </a:rPr>
              <a:t>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</a:t>
            </a:r>
            <a:r>
              <a:rPr lang="es-PE" sz="1400" dirty="0" err="1">
                <a:solidFill>
                  <a:schemeClr val="tx1"/>
                </a:solidFill>
              </a:rPr>
              <a:t>title</a:t>
            </a:r>
            <a:r>
              <a:rPr lang="es-PE" sz="1400" dirty="0">
                <a:solidFill>
                  <a:schemeClr val="tx1"/>
                </a:solidFill>
              </a:rPr>
              <a:t>="</a:t>
            </a:r>
            <a:r>
              <a:rPr lang="es-PE" sz="1400" dirty="0" err="1">
                <a:solidFill>
                  <a:schemeClr val="tx1"/>
                </a:solidFill>
              </a:rPr>
              <a:t>Ingredients</a:t>
            </a:r>
            <a:r>
              <a:rPr lang="es-PE" sz="1400" dirty="0">
                <a:solidFill>
                  <a:schemeClr val="tx1"/>
                </a:solidFill>
              </a:rPr>
              <a:t>",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</a:t>
            </a:r>
            <a:r>
              <a:rPr lang="es-PE" sz="1400" dirty="0" err="1">
                <a:solidFill>
                  <a:schemeClr val="tx1"/>
                </a:solidFill>
              </a:rPr>
              <a:t>loc</a:t>
            </a:r>
            <a:r>
              <a:rPr lang="es-PE" sz="1400" dirty="0">
                <a:solidFill>
                  <a:schemeClr val="tx1"/>
                </a:solidFill>
              </a:rPr>
              <a:t>="center </a:t>
            </a:r>
            <a:r>
              <a:rPr lang="es-PE" sz="1400" dirty="0" err="1">
                <a:solidFill>
                  <a:schemeClr val="tx1"/>
                </a:solidFill>
              </a:rPr>
              <a:t>left</a:t>
            </a:r>
            <a:r>
              <a:rPr lang="es-PE" sz="1400" dirty="0">
                <a:solidFill>
                  <a:schemeClr val="tx1"/>
                </a:solidFill>
              </a:rPr>
              <a:t>",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</a:t>
            </a:r>
            <a:r>
              <a:rPr lang="es-PE" sz="1400" dirty="0" err="1">
                <a:solidFill>
                  <a:schemeClr val="tx1"/>
                </a:solidFill>
              </a:rPr>
              <a:t>bbox_to_anchor</a:t>
            </a:r>
            <a:r>
              <a:rPr lang="es-PE" sz="1400" dirty="0">
                <a:solidFill>
                  <a:schemeClr val="tx1"/>
                </a:solidFill>
              </a:rPr>
              <a:t>=(1, 0, 0.5, 1))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plt.setp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autotexts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size</a:t>
            </a:r>
            <a:r>
              <a:rPr lang="es-PE" sz="1400" dirty="0">
                <a:solidFill>
                  <a:schemeClr val="tx1"/>
                </a:solidFill>
              </a:rPr>
              <a:t>=8, </a:t>
            </a:r>
            <a:r>
              <a:rPr lang="es-PE" sz="1400" dirty="0" err="1">
                <a:solidFill>
                  <a:schemeClr val="tx1"/>
                </a:solidFill>
              </a:rPr>
              <a:t>weight</a:t>
            </a:r>
            <a:r>
              <a:rPr lang="es-PE" sz="1400" dirty="0">
                <a:solidFill>
                  <a:schemeClr val="tx1"/>
                </a:solidFill>
              </a:rPr>
              <a:t>="</a:t>
            </a:r>
            <a:r>
              <a:rPr lang="es-PE" sz="1400" dirty="0" err="1">
                <a:solidFill>
                  <a:schemeClr val="tx1"/>
                </a:solidFill>
              </a:rPr>
              <a:t>bold</a:t>
            </a:r>
            <a:r>
              <a:rPr lang="es-PE" sz="1400" dirty="0">
                <a:solidFill>
                  <a:schemeClr val="tx1"/>
                </a:solidFill>
              </a:rPr>
              <a:t>")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ax.set_title</a:t>
            </a:r>
            <a:r>
              <a:rPr lang="es-PE" sz="1400" dirty="0">
                <a:solidFill>
                  <a:schemeClr val="tx1"/>
                </a:solidFill>
              </a:rPr>
              <a:t>("</a:t>
            </a:r>
            <a:r>
              <a:rPr lang="es-PE" sz="1400" dirty="0" err="1">
                <a:solidFill>
                  <a:schemeClr val="tx1"/>
                </a:solidFill>
              </a:rPr>
              <a:t>Matplotlib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bakery</a:t>
            </a:r>
            <a:r>
              <a:rPr lang="es-PE" sz="1400" dirty="0">
                <a:solidFill>
                  <a:schemeClr val="tx1"/>
                </a:solidFill>
              </a:rPr>
              <a:t>: A pie")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885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6D1598-C9E1-496F-948E-E663DC81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52" y="323453"/>
            <a:ext cx="4331914" cy="333727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2173954-4C2F-4E04-976B-5BCE604DFF70}"/>
              </a:ext>
            </a:extLst>
          </p:cNvPr>
          <p:cNvSpPr/>
          <p:nvPr/>
        </p:nvSpPr>
        <p:spPr>
          <a:xfrm>
            <a:off x="215774" y="107429"/>
            <a:ext cx="5038725" cy="32973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numpy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np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matplotlib.pyplot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plt</a:t>
            </a:r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Fixing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random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state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for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reproducibility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np.random.seed</a:t>
            </a:r>
            <a:r>
              <a:rPr lang="es-PE" dirty="0">
                <a:solidFill>
                  <a:schemeClr val="tx1"/>
                </a:solidFill>
              </a:rPr>
              <a:t>(19680801)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fake</a:t>
            </a:r>
            <a:r>
              <a:rPr lang="es-PE" dirty="0">
                <a:solidFill>
                  <a:schemeClr val="tx1"/>
                </a:solidFill>
              </a:rPr>
              <a:t> up </a:t>
            </a:r>
            <a:r>
              <a:rPr lang="es-PE" dirty="0" err="1">
                <a:solidFill>
                  <a:schemeClr val="tx1"/>
                </a:solidFill>
              </a:rPr>
              <a:t>some</a:t>
            </a:r>
            <a:r>
              <a:rPr lang="es-PE" dirty="0">
                <a:solidFill>
                  <a:schemeClr val="tx1"/>
                </a:solidFill>
              </a:rPr>
              <a:t> data</a:t>
            </a:r>
          </a:p>
          <a:p>
            <a:r>
              <a:rPr lang="es-PE" dirty="0">
                <a:solidFill>
                  <a:schemeClr val="tx1"/>
                </a:solidFill>
              </a:rPr>
              <a:t>spread = </a:t>
            </a:r>
            <a:r>
              <a:rPr lang="es-PE" dirty="0" err="1">
                <a:solidFill>
                  <a:schemeClr val="tx1"/>
                </a:solidFill>
              </a:rPr>
              <a:t>np.random.rand</a:t>
            </a:r>
            <a:r>
              <a:rPr lang="es-PE" dirty="0">
                <a:solidFill>
                  <a:schemeClr val="tx1"/>
                </a:solidFill>
              </a:rPr>
              <a:t>(50) * 100</a:t>
            </a:r>
          </a:p>
          <a:p>
            <a:r>
              <a:rPr lang="es-PE" dirty="0">
                <a:solidFill>
                  <a:schemeClr val="tx1"/>
                </a:solidFill>
              </a:rPr>
              <a:t>center = </a:t>
            </a:r>
            <a:r>
              <a:rPr lang="es-PE" dirty="0" err="1">
                <a:solidFill>
                  <a:schemeClr val="tx1"/>
                </a:solidFill>
              </a:rPr>
              <a:t>np.ones</a:t>
            </a:r>
            <a:r>
              <a:rPr lang="es-PE" dirty="0">
                <a:solidFill>
                  <a:schemeClr val="tx1"/>
                </a:solidFill>
              </a:rPr>
              <a:t>(25) * 50</a:t>
            </a:r>
          </a:p>
          <a:p>
            <a:r>
              <a:rPr lang="es-PE" dirty="0" err="1">
                <a:solidFill>
                  <a:schemeClr val="tx1"/>
                </a:solidFill>
              </a:rPr>
              <a:t>flier_high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np.random.rand</a:t>
            </a:r>
            <a:r>
              <a:rPr lang="es-PE" dirty="0">
                <a:solidFill>
                  <a:schemeClr val="tx1"/>
                </a:solidFill>
              </a:rPr>
              <a:t>(10) * 100 + 100</a:t>
            </a:r>
          </a:p>
          <a:p>
            <a:r>
              <a:rPr lang="es-PE" dirty="0" err="1">
                <a:solidFill>
                  <a:schemeClr val="tx1"/>
                </a:solidFill>
              </a:rPr>
              <a:t>flier_low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np.random.rand</a:t>
            </a:r>
            <a:r>
              <a:rPr lang="es-PE" dirty="0">
                <a:solidFill>
                  <a:schemeClr val="tx1"/>
                </a:solidFill>
              </a:rPr>
              <a:t>(10) * -100</a:t>
            </a:r>
          </a:p>
          <a:p>
            <a:r>
              <a:rPr lang="es-PE" dirty="0">
                <a:solidFill>
                  <a:schemeClr val="tx1"/>
                </a:solidFill>
              </a:rPr>
              <a:t>data = </a:t>
            </a:r>
            <a:r>
              <a:rPr lang="es-PE" dirty="0" err="1">
                <a:solidFill>
                  <a:schemeClr val="tx1"/>
                </a:solidFill>
              </a:rPr>
              <a:t>np.concatenate</a:t>
            </a:r>
            <a:r>
              <a:rPr lang="es-PE" dirty="0">
                <a:solidFill>
                  <a:schemeClr val="tx1"/>
                </a:solidFill>
              </a:rPr>
              <a:t>((spread, center, </a:t>
            </a:r>
            <a:r>
              <a:rPr lang="es-PE" dirty="0" err="1">
                <a:solidFill>
                  <a:schemeClr val="tx1"/>
                </a:solidFill>
              </a:rPr>
              <a:t>flier_high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flier_low</a:t>
            </a:r>
            <a:r>
              <a:rPr lang="es-PE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9AD8F5-3B6E-46C7-B68F-90027788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0" y="3672346"/>
            <a:ext cx="4331915" cy="337002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DF178B9-50D7-41B3-B989-688C28BCA79D}"/>
              </a:ext>
            </a:extLst>
          </p:cNvPr>
          <p:cNvSpPr/>
          <p:nvPr/>
        </p:nvSpPr>
        <p:spPr>
          <a:xfrm>
            <a:off x="5061261" y="4787949"/>
            <a:ext cx="5038725" cy="8319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>
                <a:solidFill>
                  <a:schemeClr val="tx1"/>
                </a:solidFill>
              </a:rPr>
              <a:t>fig4, ax4 = </a:t>
            </a:r>
            <a:r>
              <a:rPr lang="es-PE" dirty="0" err="1">
                <a:solidFill>
                  <a:schemeClr val="tx1"/>
                </a:solidFill>
              </a:rPr>
              <a:t>plt.subplots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>
                <a:solidFill>
                  <a:schemeClr val="tx1"/>
                </a:solidFill>
              </a:rPr>
              <a:t>ax4.set_title('</a:t>
            </a:r>
            <a:r>
              <a:rPr lang="es-PE" dirty="0" err="1">
                <a:solidFill>
                  <a:schemeClr val="tx1"/>
                </a:solidFill>
              </a:rPr>
              <a:t>Hide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Outlier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Points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r>
              <a:rPr lang="es-PE" dirty="0">
                <a:solidFill>
                  <a:schemeClr val="tx1"/>
                </a:solidFill>
              </a:rPr>
              <a:t>ax4.boxplot(data, </a:t>
            </a:r>
            <a:r>
              <a:rPr lang="es-PE" dirty="0" err="1">
                <a:solidFill>
                  <a:schemeClr val="tx1"/>
                </a:solidFill>
              </a:rPr>
              <a:t>showfliers</a:t>
            </a:r>
            <a:r>
              <a:rPr lang="es-PE" dirty="0">
                <a:solidFill>
                  <a:schemeClr val="tx1"/>
                </a:solidFill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414975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71C50B72-7CA5-4DD8-97C0-3B4163A6A0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061176B9-CC50-4D45-ABB6-5970A706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31888"/>
            <a:ext cx="8064500" cy="642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Text Box 2">
            <a:extLst>
              <a:ext uri="{FF2B5EF4-FFF2-40B4-BE49-F238E27FC236}">
                <a16:creationId xmlns:a16="http://schemas.microsoft.com/office/drawing/2014/main" id="{97D51B57-3D46-4C07-93C6-A60F3CFA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049" y="339883"/>
            <a:ext cx="6995890" cy="66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 dirty="0"/>
              <a:t>subplot graphic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ie de página 3">
            <a:extLst>
              <a:ext uri="{FF2B5EF4-FFF2-40B4-BE49-F238E27FC236}">
                <a16:creationId xmlns:a16="http://schemas.microsoft.com/office/drawing/2014/main" id="{4A152A5F-DE72-4729-AA26-377B96963D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0DFC6AB-595B-4F7D-B80D-176B9150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485900"/>
            <a:ext cx="1666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004F92F9-C0F8-4AF9-86B9-D6B49751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34861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C14B38F-E41B-4522-AF96-B45A697E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4594225"/>
            <a:ext cx="4114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CF695200-B503-4C0F-B2EA-F4AEE25F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47650"/>
            <a:ext cx="63627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47DD68A-25C6-432A-92A0-F7ED0C9A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81150"/>
            <a:ext cx="11430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5" name="Picture 7">
            <a:extLst>
              <a:ext uri="{FF2B5EF4-FFF2-40B4-BE49-F238E27FC236}">
                <a16:creationId xmlns:a16="http://schemas.microsoft.com/office/drawing/2014/main" id="{31198585-3E04-49B6-866F-E23BDE99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67113"/>
            <a:ext cx="5486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FBA5C228-FE07-4BA2-ADA1-0E4CBAEE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1181100"/>
            <a:ext cx="30670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F1C2B1D6-57F5-4D02-9B1D-BC2CA085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" y="5529263"/>
            <a:ext cx="6684963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75E4C98A-3CF8-4FFF-8E09-6504259B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2057400"/>
            <a:ext cx="2692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8294CF-534C-4D91-AB54-7BEF0E52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64" y="251445"/>
            <a:ext cx="5202712" cy="40694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B4C3C1B-2AC8-48AD-8965-62EB2BD6372A}"/>
              </a:ext>
            </a:extLst>
          </p:cNvPr>
          <p:cNvSpPr/>
          <p:nvPr/>
        </p:nvSpPr>
        <p:spPr>
          <a:xfrm>
            <a:off x="143768" y="2259766"/>
            <a:ext cx="5038725" cy="50231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numpy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np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matplotlib.pyplot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plt</a:t>
            </a:r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def</a:t>
            </a:r>
            <a:r>
              <a:rPr lang="es-PE" dirty="0">
                <a:solidFill>
                  <a:schemeClr val="tx1"/>
                </a:solidFill>
              </a:rPr>
              <a:t> f(t):</a:t>
            </a:r>
          </a:p>
          <a:p>
            <a:r>
              <a:rPr lang="es-PE" dirty="0">
                <a:solidFill>
                  <a:schemeClr val="tx1"/>
                </a:solidFill>
              </a:rPr>
              <a:t>    </a:t>
            </a:r>
            <a:r>
              <a:rPr lang="es-PE" dirty="0" err="1">
                <a:solidFill>
                  <a:schemeClr val="tx1"/>
                </a:solidFill>
              </a:rPr>
              <a:t>return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np.exp</a:t>
            </a:r>
            <a:r>
              <a:rPr lang="es-PE" dirty="0">
                <a:solidFill>
                  <a:schemeClr val="tx1"/>
                </a:solidFill>
              </a:rPr>
              <a:t>(-t) * </a:t>
            </a:r>
            <a:r>
              <a:rPr lang="es-PE" dirty="0" err="1">
                <a:solidFill>
                  <a:schemeClr val="tx1"/>
                </a:solidFill>
              </a:rPr>
              <a:t>np.cos</a:t>
            </a:r>
            <a:r>
              <a:rPr lang="es-PE" dirty="0">
                <a:solidFill>
                  <a:schemeClr val="tx1"/>
                </a:solidFill>
              </a:rPr>
              <a:t>(2*</a:t>
            </a:r>
            <a:r>
              <a:rPr lang="es-PE" dirty="0" err="1">
                <a:solidFill>
                  <a:schemeClr val="tx1"/>
                </a:solidFill>
              </a:rPr>
              <a:t>np.pi</a:t>
            </a:r>
            <a:r>
              <a:rPr lang="es-PE" dirty="0">
                <a:solidFill>
                  <a:schemeClr val="tx1"/>
                </a:solidFill>
              </a:rPr>
              <a:t>*t)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t1 = </a:t>
            </a:r>
            <a:r>
              <a:rPr lang="es-PE" dirty="0" err="1">
                <a:solidFill>
                  <a:schemeClr val="tx1"/>
                </a:solidFill>
              </a:rPr>
              <a:t>np.arange</a:t>
            </a:r>
            <a:r>
              <a:rPr lang="es-PE" dirty="0">
                <a:solidFill>
                  <a:schemeClr val="tx1"/>
                </a:solidFill>
              </a:rPr>
              <a:t>(0.0, 5.0, 0.1)</a:t>
            </a:r>
          </a:p>
          <a:p>
            <a:r>
              <a:rPr lang="es-PE" dirty="0">
                <a:solidFill>
                  <a:schemeClr val="tx1"/>
                </a:solidFill>
              </a:rPr>
              <a:t>t2 = </a:t>
            </a:r>
            <a:r>
              <a:rPr lang="es-PE" dirty="0" err="1">
                <a:solidFill>
                  <a:schemeClr val="tx1"/>
                </a:solidFill>
              </a:rPr>
              <a:t>np.arange</a:t>
            </a:r>
            <a:r>
              <a:rPr lang="es-PE" dirty="0">
                <a:solidFill>
                  <a:schemeClr val="tx1"/>
                </a:solidFill>
              </a:rPr>
              <a:t>(0.0, 5.0, 0.02)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plt.figure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 err="1">
                <a:solidFill>
                  <a:schemeClr val="tx1"/>
                </a:solidFill>
              </a:rPr>
              <a:t>plt.subplot</a:t>
            </a:r>
            <a:r>
              <a:rPr lang="es-PE" dirty="0">
                <a:solidFill>
                  <a:schemeClr val="tx1"/>
                </a:solidFill>
              </a:rPr>
              <a:t>(211)</a:t>
            </a:r>
          </a:p>
          <a:p>
            <a:r>
              <a:rPr lang="es-PE" dirty="0" err="1">
                <a:solidFill>
                  <a:schemeClr val="tx1"/>
                </a:solidFill>
              </a:rPr>
              <a:t>plt.plot</a:t>
            </a:r>
            <a:r>
              <a:rPr lang="es-PE" dirty="0">
                <a:solidFill>
                  <a:schemeClr val="tx1"/>
                </a:solidFill>
              </a:rPr>
              <a:t>(t1, f(t1), color='</a:t>
            </a:r>
            <a:r>
              <a:rPr lang="es-PE" dirty="0" err="1">
                <a:solidFill>
                  <a:schemeClr val="tx1"/>
                </a:solidFill>
              </a:rPr>
              <a:t>tab:blue</a:t>
            </a:r>
            <a:r>
              <a:rPr lang="es-PE" dirty="0">
                <a:solidFill>
                  <a:schemeClr val="tx1"/>
                </a:solidFill>
              </a:rPr>
              <a:t>', </a:t>
            </a:r>
            <a:r>
              <a:rPr lang="es-PE" dirty="0" err="1">
                <a:solidFill>
                  <a:schemeClr val="tx1"/>
                </a:solidFill>
              </a:rPr>
              <a:t>marker</a:t>
            </a:r>
            <a:r>
              <a:rPr lang="es-PE" dirty="0">
                <a:solidFill>
                  <a:schemeClr val="tx1"/>
                </a:solidFill>
              </a:rPr>
              <a:t>='o')</a:t>
            </a:r>
          </a:p>
          <a:p>
            <a:r>
              <a:rPr lang="es-PE" dirty="0" err="1">
                <a:solidFill>
                  <a:schemeClr val="tx1"/>
                </a:solidFill>
              </a:rPr>
              <a:t>plt.plot</a:t>
            </a:r>
            <a:r>
              <a:rPr lang="es-PE" dirty="0">
                <a:solidFill>
                  <a:schemeClr val="tx1"/>
                </a:solidFill>
              </a:rPr>
              <a:t>(t2, f(t2), color='</a:t>
            </a:r>
            <a:r>
              <a:rPr lang="es-PE" dirty="0" err="1">
                <a:solidFill>
                  <a:schemeClr val="tx1"/>
                </a:solidFill>
              </a:rPr>
              <a:t>black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plt.subplot</a:t>
            </a:r>
            <a:r>
              <a:rPr lang="es-PE" dirty="0">
                <a:solidFill>
                  <a:schemeClr val="tx1"/>
                </a:solidFill>
              </a:rPr>
              <a:t>(212)</a:t>
            </a:r>
          </a:p>
          <a:p>
            <a:r>
              <a:rPr lang="es-PE" dirty="0" err="1">
                <a:solidFill>
                  <a:schemeClr val="tx1"/>
                </a:solidFill>
              </a:rPr>
              <a:t>plt.plot</a:t>
            </a:r>
            <a:r>
              <a:rPr lang="es-PE" dirty="0">
                <a:solidFill>
                  <a:schemeClr val="tx1"/>
                </a:solidFill>
              </a:rPr>
              <a:t>(t2, </a:t>
            </a:r>
            <a:r>
              <a:rPr lang="es-PE" dirty="0" err="1">
                <a:solidFill>
                  <a:schemeClr val="tx1"/>
                </a:solidFill>
              </a:rPr>
              <a:t>np.cos</a:t>
            </a:r>
            <a:r>
              <a:rPr lang="es-PE" dirty="0">
                <a:solidFill>
                  <a:schemeClr val="tx1"/>
                </a:solidFill>
              </a:rPr>
              <a:t>(2*</a:t>
            </a:r>
            <a:r>
              <a:rPr lang="es-PE" dirty="0" err="1">
                <a:solidFill>
                  <a:schemeClr val="tx1"/>
                </a:solidFill>
              </a:rPr>
              <a:t>np.pi</a:t>
            </a:r>
            <a:r>
              <a:rPr lang="es-PE" dirty="0">
                <a:solidFill>
                  <a:schemeClr val="tx1"/>
                </a:solidFill>
              </a:rPr>
              <a:t>*t2), color='</a:t>
            </a:r>
            <a:r>
              <a:rPr lang="es-PE" dirty="0" err="1">
                <a:solidFill>
                  <a:schemeClr val="tx1"/>
                </a:solidFill>
              </a:rPr>
              <a:t>tab:orange</a:t>
            </a:r>
            <a:r>
              <a:rPr lang="es-PE" dirty="0">
                <a:solidFill>
                  <a:schemeClr val="tx1"/>
                </a:solidFill>
              </a:rPr>
              <a:t>', </a:t>
            </a:r>
            <a:r>
              <a:rPr lang="es-PE" dirty="0" err="1">
                <a:solidFill>
                  <a:schemeClr val="tx1"/>
                </a:solidFill>
              </a:rPr>
              <a:t>linestyle</a:t>
            </a:r>
            <a:r>
              <a:rPr lang="es-PE" dirty="0">
                <a:solidFill>
                  <a:schemeClr val="tx1"/>
                </a:solidFill>
              </a:rPr>
              <a:t>='--')</a:t>
            </a:r>
          </a:p>
          <a:p>
            <a:r>
              <a:rPr lang="es-PE" dirty="0" err="1">
                <a:solidFill>
                  <a:schemeClr val="tx1"/>
                </a:solidFill>
              </a:rPr>
              <a:t>plt.show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975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25502280-66A5-4009-B679-22C30E91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3"/>
          <a:stretch>
            <a:fillRect/>
          </a:stretch>
        </p:blipFill>
        <p:spPr bwMode="auto">
          <a:xfrm>
            <a:off x="1050925" y="220663"/>
            <a:ext cx="8104188" cy="652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7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Text Box 2">
            <a:extLst>
              <a:ext uri="{FF2B5EF4-FFF2-40B4-BE49-F238E27FC236}">
                <a16:creationId xmlns:a16="http://schemas.microsoft.com/office/drawing/2014/main" id="{B219DC81-D92A-41D1-8909-FBC312103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483"/>
            <a:ext cx="4032250" cy="66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 dirty="0"/>
              <a:t>axes graphic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8A2532-EEE8-4E7A-93C2-E4BC88E1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8" y="683493"/>
            <a:ext cx="5664629" cy="424847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4C7E808-F366-40BD-866A-38B78BE34B7B}"/>
              </a:ext>
            </a:extLst>
          </p:cNvPr>
          <p:cNvSpPr/>
          <p:nvPr/>
        </p:nvSpPr>
        <p:spPr>
          <a:xfrm>
            <a:off x="215123" y="4691634"/>
            <a:ext cx="6151534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numpy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np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matplotlib.pyplot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plt</a:t>
            </a:r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Fixing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random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state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for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reproducibility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np.random.seed</a:t>
            </a:r>
            <a:r>
              <a:rPr lang="es-PE" sz="1400" dirty="0">
                <a:solidFill>
                  <a:schemeClr val="tx1"/>
                </a:solidFill>
              </a:rPr>
              <a:t>(19680801)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dt</a:t>
            </a:r>
            <a:r>
              <a:rPr lang="es-PE" sz="1400" dirty="0">
                <a:solidFill>
                  <a:schemeClr val="tx1"/>
                </a:solidFill>
              </a:rPr>
              <a:t> = 0.01</a:t>
            </a:r>
          </a:p>
          <a:p>
            <a:r>
              <a:rPr lang="es-PE" sz="1400" dirty="0">
                <a:solidFill>
                  <a:schemeClr val="tx1"/>
                </a:solidFill>
              </a:rPr>
              <a:t>t = </a:t>
            </a:r>
            <a:r>
              <a:rPr lang="es-PE" sz="1400" dirty="0" err="1">
                <a:solidFill>
                  <a:schemeClr val="tx1"/>
                </a:solidFill>
              </a:rPr>
              <a:t>np.arange</a:t>
            </a:r>
            <a:r>
              <a:rPr lang="es-PE" sz="1400" dirty="0">
                <a:solidFill>
                  <a:schemeClr val="tx1"/>
                </a:solidFill>
              </a:rPr>
              <a:t>(0, 30, </a:t>
            </a:r>
            <a:r>
              <a:rPr lang="es-PE" sz="1400" dirty="0" err="1">
                <a:solidFill>
                  <a:schemeClr val="tx1"/>
                </a:solidFill>
              </a:rPr>
              <a:t>dt</a:t>
            </a:r>
            <a:r>
              <a:rPr lang="es-PE" sz="1400" dirty="0">
                <a:solidFill>
                  <a:schemeClr val="tx1"/>
                </a:solidFill>
              </a:rPr>
              <a:t>)</a:t>
            </a:r>
          </a:p>
          <a:p>
            <a:r>
              <a:rPr lang="es-PE" sz="1400" dirty="0">
                <a:solidFill>
                  <a:schemeClr val="tx1"/>
                </a:solidFill>
              </a:rPr>
              <a:t>nse1 = </a:t>
            </a:r>
            <a:r>
              <a:rPr lang="es-PE" sz="1400" dirty="0" err="1">
                <a:solidFill>
                  <a:schemeClr val="tx1"/>
                </a:solidFill>
              </a:rPr>
              <a:t>np.random.randn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len</a:t>
            </a:r>
            <a:r>
              <a:rPr lang="es-PE" sz="1400" dirty="0">
                <a:solidFill>
                  <a:schemeClr val="tx1"/>
                </a:solidFill>
              </a:rPr>
              <a:t>(t))                 # </a:t>
            </a:r>
            <a:r>
              <a:rPr lang="es-PE" sz="1400" dirty="0" err="1">
                <a:solidFill>
                  <a:schemeClr val="tx1"/>
                </a:solidFill>
              </a:rPr>
              <a:t>white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noise</a:t>
            </a:r>
            <a:r>
              <a:rPr lang="es-PE" sz="1400" dirty="0">
                <a:solidFill>
                  <a:schemeClr val="tx1"/>
                </a:solidFill>
              </a:rPr>
              <a:t> 1</a:t>
            </a:r>
          </a:p>
          <a:p>
            <a:r>
              <a:rPr lang="es-PE" sz="1400" dirty="0">
                <a:solidFill>
                  <a:schemeClr val="tx1"/>
                </a:solidFill>
              </a:rPr>
              <a:t>nse2 = </a:t>
            </a:r>
            <a:r>
              <a:rPr lang="es-PE" sz="1400" dirty="0" err="1">
                <a:solidFill>
                  <a:schemeClr val="tx1"/>
                </a:solidFill>
              </a:rPr>
              <a:t>np.random.randn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len</a:t>
            </a:r>
            <a:r>
              <a:rPr lang="es-PE" sz="1400" dirty="0">
                <a:solidFill>
                  <a:schemeClr val="tx1"/>
                </a:solidFill>
              </a:rPr>
              <a:t>(t))                 # </a:t>
            </a:r>
            <a:r>
              <a:rPr lang="es-PE" sz="1400" dirty="0" err="1">
                <a:solidFill>
                  <a:schemeClr val="tx1"/>
                </a:solidFill>
              </a:rPr>
              <a:t>white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noise</a:t>
            </a:r>
            <a:r>
              <a:rPr lang="es-PE" sz="1400" dirty="0">
                <a:solidFill>
                  <a:schemeClr val="tx1"/>
                </a:solidFill>
              </a:rPr>
              <a:t> 2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Two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signals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with</a:t>
            </a:r>
            <a:r>
              <a:rPr lang="es-PE" sz="1400" dirty="0">
                <a:solidFill>
                  <a:schemeClr val="tx1"/>
                </a:solidFill>
              </a:rPr>
              <a:t> a </a:t>
            </a:r>
            <a:r>
              <a:rPr lang="es-PE" sz="1400" dirty="0" err="1">
                <a:solidFill>
                  <a:schemeClr val="tx1"/>
                </a:solidFill>
              </a:rPr>
              <a:t>coherent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part</a:t>
            </a:r>
            <a:r>
              <a:rPr lang="es-PE" sz="1400" dirty="0">
                <a:solidFill>
                  <a:schemeClr val="tx1"/>
                </a:solidFill>
              </a:rPr>
              <a:t> at 10Hz and a </a:t>
            </a:r>
            <a:r>
              <a:rPr lang="es-PE" sz="1400" dirty="0" err="1">
                <a:solidFill>
                  <a:schemeClr val="tx1"/>
                </a:solidFill>
              </a:rPr>
              <a:t>random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part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s1 = </a:t>
            </a:r>
            <a:r>
              <a:rPr lang="es-PE" sz="1400" dirty="0" err="1">
                <a:solidFill>
                  <a:schemeClr val="tx1"/>
                </a:solidFill>
              </a:rPr>
              <a:t>np.sin</a:t>
            </a:r>
            <a:r>
              <a:rPr lang="es-PE" sz="1400" dirty="0">
                <a:solidFill>
                  <a:schemeClr val="tx1"/>
                </a:solidFill>
              </a:rPr>
              <a:t>(2 * </a:t>
            </a:r>
            <a:r>
              <a:rPr lang="es-PE" sz="1400" dirty="0" err="1">
                <a:solidFill>
                  <a:schemeClr val="tx1"/>
                </a:solidFill>
              </a:rPr>
              <a:t>np.pi</a:t>
            </a:r>
            <a:r>
              <a:rPr lang="es-PE" sz="1400" dirty="0">
                <a:solidFill>
                  <a:schemeClr val="tx1"/>
                </a:solidFill>
              </a:rPr>
              <a:t> * 10 * t) + nse1</a:t>
            </a:r>
          </a:p>
          <a:p>
            <a:r>
              <a:rPr lang="es-PE" sz="1400" dirty="0">
                <a:solidFill>
                  <a:schemeClr val="tx1"/>
                </a:solidFill>
              </a:rPr>
              <a:t>s2 = </a:t>
            </a:r>
            <a:r>
              <a:rPr lang="es-PE" sz="1400" dirty="0" err="1">
                <a:solidFill>
                  <a:schemeClr val="tx1"/>
                </a:solidFill>
              </a:rPr>
              <a:t>np.sin</a:t>
            </a:r>
            <a:r>
              <a:rPr lang="es-PE" sz="1400" dirty="0">
                <a:solidFill>
                  <a:schemeClr val="tx1"/>
                </a:solidFill>
              </a:rPr>
              <a:t>(2 * </a:t>
            </a:r>
            <a:r>
              <a:rPr lang="es-PE" sz="1400" dirty="0" err="1">
                <a:solidFill>
                  <a:schemeClr val="tx1"/>
                </a:solidFill>
              </a:rPr>
              <a:t>np.pi</a:t>
            </a:r>
            <a:r>
              <a:rPr lang="es-PE" sz="1400" dirty="0">
                <a:solidFill>
                  <a:schemeClr val="tx1"/>
                </a:solidFill>
              </a:rPr>
              <a:t> * 10 * t) + nse2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76AA47-F719-479B-B7F3-01B3FD24CA46}"/>
              </a:ext>
            </a:extLst>
          </p:cNvPr>
          <p:cNvSpPr/>
          <p:nvPr/>
        </p:nvSpPr>
        <p:spPr>
          <a:xfrm>
            <a:off x="5760392" y="5003518"/>
            <a:ext cx="3816424" cy="2392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fig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plt.subplots</a:t>
            </a:r>
            <a:r>
              <a:rPr lang="es-PE" sz="1400" dirty="0">
                <a:solidFill>
                  <a:schemeClr val="tx1"/>
                </a:solidFill>
              </a:rPr>
              <a:t>(2, 1)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plot</a:t>
            </a:r>
            <a:r>
              <a:rPr lang="es-PE" sz="1400" dirty="0">
                <a:solidFill>
                  <a:schemeClr val="tx1"/>
                </a:solidFill>
              </a:rPr>
              <a:t>(t, s1, t, s2)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set_xlim</a:t>
            </a:r>
            <a:r>
              <a:rPr lang="es-PE" sz="1400" dirty="0">
                <a:solidFill>
                  <a:schemeClr val="tx1"/>
                </a:solidFill>
              </a:rPr>
              <a:t>(0, 2)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set_xlabel</a:t>
            </a:r>
            <a:r>
              <a:rPr lang="es-PE" sz="1400" dirty="0">
                <a:solidFill>
                  <a:schemeClr val="tx1"/>
                </a:solidFill>
              </a:rPr>
              <a:t>('time')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set_ylabel</a:t>
            </a:r>
            <a:r>
              <a:rPr lang="es-PE" sz="1400" dirty="0">
                <a:solidFill>
                  <a:schemeClr val="tx1"/>
                </a:solidFill>
              </a:rPr>
              <a:t>('s1 and s2')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grid</a:t>
            </a:r>
            <a:r>
              <a:rPr lang="es-PE" sz="1400" dirty="0">
                <a:solidFill>
                  <a:schemeClr val="tx1"/>
                </a:solidFill>
              </a:rPr>
              <a:t>(True)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cxy</a:t>
            </a:r>
            <a:r>
              <a:rPr lang="es-PE" sz="1400" dirty="0">
                <a:solidFill>
                  <a:schemeClr val="tx1"/>
                </a:solidFill>
              </a:rPr>
              <a:t>, f = </a:t>
            </a:r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[1].</a:t>
            </a:r>
            <a:r>
              <a:rPr lang="es-PE" sz="1400" dirty="0" err="1">
                <a:solidFill>
                  <a:schemeClr val="tx1"/>
                </a:solidFill>
              </a:rPr>
              <a:t>cohere</a:t>
            </a:r>
            <a:r>
              <a:rPr lang="es-PE" sz="1400" dirty="0">
                <a:solidFill>
                  <a:schemeClr val="tx1"/>
                </a:solidFill>
              </a:rPr>
              <a:t>(s1, s2, 256, 1. / </a:t>
            </a:r>
            <a:r>
              <a:rPr lang="es-PE" sz="1400" dirty="0" err="1">
                <a:solidFill>
                  <a:schemeClr val="tx1"/>
                </a:solidFill>
              </a:rPr>
              <a:t>dt</a:t>
            </a:r>
            <a:r>
              <a:rPr lang="es-PE" sz="1400" dirty="0">
                <a:solidFill>
                  <a:schemeClr val="tx1"/>
                </a:solidFill>
              </a:rPr>
              <a:t>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[1].</a:t>
            </a:r>
            <a:r>
              <a:rPr lang="es-PE" sz="1400" dirty="0" err="1">
                <a:solidFill>
                  <a:schemeClr val="tx1"/>
                </a:solidFill>
              </a:rPr>
              <a:t>set_ylabel</a:t>
            </a:r>
            <a:r>
              <a:rPr lang="es-PE" sz="1400" dirty="0">
                <a:solidFill>
                  <a:schemeClr val="tx1"/>
                </a:solidFill>
              </a:rPr>
              <a:t>('</a:t>
            </a:r>
            <a:r>
              <a:rPr lang="es-PE" sz="1400" dirty="0" err="1">
                <a:solidFill>
                  <a:schemeClr val="tx1"/>
                </a:solidFill>
              </a:rPr>
              <a:t>coherence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fig.tight_layout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642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1C3B3AB9-C656-46F2-8702-F619DE75D2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1505" name="Picture 1">
            <a:extLst>
              <a:ext uri="{FF2B5EF4-FFF2-40B4-BE49-F238E27FC236}">
                <a16:creationId xmlns:a16="http://schemas.microsoft.com/office/drawing/2014/main" id="{8C2C6CF2-B158-4676-A1FA-B8900A08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/>
          <a:stretch>
            <a:fillRect/>
          </a:stretch>
        </p:blipFill>
        <p:spPr bwMode="auto">
          <a:xfrm>
            <a:off x="143768" y="979639"/>
            <a:ext cx="7896225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5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Text Box 2">
            <a:extLst>
              <a:ext uri="{FF2B5EF4-FFF2-40B4-BE49-F238E27FC236}">
                <a16:creationId xmlns:a16="http://schemas.microsoft.com/office/drawing/2014/main" id="{3E94274F-81F3-4AB7-9040-1C8E2701C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313" y="633570"/>
            <a:ext cx="4284662" cy="66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 dirty="0"/>
              <a:t>scatter graphic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3624FC-CC8C-4358-8298-9ECBEE65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184" y="13447"/>
            <a:ext cx="6096000" cy="4572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62BF065-2A63-4747-B5C1-A56CE67EB1D8}"/>
              </a:ext>
            </a:extLst>
          </p:cNvPr>
          <p:cNvSpPr/>
          <p:nvPr/>
        </p:nvSpPr>
        <p:spPr>
          <a:xfrm>
            <a:off x="96441" y="1950591"/>
            <a:ext cx="5038725" cy="52697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matplotlib.pyplot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plt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numpy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np</a:t>
            </a:r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Fixing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random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state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for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reproducibility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np.random.seed</a:t>
            </a:r>
            <a:r>
              <a:rPr lang="es-PE" dirty="0">
                <a:solidFill>
                  <a:schemeClr val="tx1"/>
                </a:solidFill>
              </a:rPr>
              <a:t>(19680801)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unit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area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ellipse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rx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ry</a:t>
            </a:r>
            <a:r>
              <a:rPr lang="es-PE" dirty="0">
                <a:solidFill>
                  <a:schemeClr val="tx1"/>
                </a:solidFill>
              </a:rPr>
              <a:t> = 3., 1.</a:t>
            </a:r>
          </a:p>
          <a:p>
            <a:r>
              <a:rPr lang="es-PE" dirty="0" err="1">
                <a:solidFill>
                  <a:schemeClr val="tx1"/>
                </a:solidFill>
              </a:rPr>
              <a:t>area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rx</a:t>
            </a:r>
            <a:r>
              <a:rPr lang="es-PE" dirty="0">
                <a:solidFill>
                  <a:schemeClr val="tx1"/>
                </a:solidFill>
              </a:rPr>
              <a:t> * </a:t>
            </a:r>
            <a:r>
              <a:rPr lang="es-PE" dirty="0" err="1">
                <a:solidFill>
                  <a:schemeClr val="tx1"/>
                </a:solidFill>
              </a:rPr>
              <a:t>ry</a:t>
            </a:r>
            <a:r>
              <a:rPr lang="es-PE" dirty="0">
                <a:solidFill>
                  <a:schemeClr val="tx1"/>
                </a:solidFill>
              </a:rPr>
              <a:t> * </a:t>
            </a:r>
            <a:r>
              <a:rPr lang="es-PE" dirty="0" err="1">
                <a:solidFill>
                  <a:schemeClr val="tx1"/>
                </a:solidFill>
              </a:rPr>
              <a:t>np.pi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theta = </a:t>
            </a:r>
            <a:r>
              <a:rPr lang="es-PE" dirty="0" err="1">
                <a:solidFill>
                  <a:schemeClr val="tx1"/>
                </a:solidFill>
              </a:rPr>
              <a:t>np.arange</a:t>
            </a:r>
            <a:r>
              <a:rPr lang="es-PE" dirty="0">
                <a:solidFill>
                  <a:schemeClr val="tx1"/>
                </a:solidFill>
              </a:rPr>
              <a:t>(0, 2 * </a:t>
            </a:r>
            <a:r>
              <a:rPr lang="es-PE" dirty="0" err="1">
                <a:solidFill>
                  <a:schemeClr val="tx1"/>
                </a:solidFill>
              </a:rPr>
              <a:t>np.pi</a:t>
            </a:r>
            <a:r>
              <a:rPr lang="es-PE" dirty="0">
                <a:solidFill>
                  <a:schemeClr val="tx1"/>
                </a:solidFill>
              </a:rPr>
              <a:t> + 0.01, 0.1)</a:t>
            </a:r>
          </a:p>
          <a:p>
            <a:r>
              <a:rPr lang="es-PE" dirty="0" err="1">
                <a:solidFill>
                  <a:schemeClr val="tx1"/>
                </a:solidFill>
              </a:rPr>
              <a:t>verts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np.column_stack</a:t>
            </a:r>
            <a:r>
              <a:rPr lang="es-PE" dirty="0">
                <a:solidFill>
                  <a:schemeClr val="tx1"/>
                </a:solidFill>
              </a:rPr>
              <a:t>([</a:t>
            </a:r>
            <a:r>
              <a:rPr lang="es-PE" dirty="0" err="1">
                <a:solidFill>
                  <a:schemeClr val="tx1"/>
                </a:solidFill>
              </a:rPr>
              <a:t>rx</a:t>
            </a:r>
            <a:r>
              <a:rPr lang="es-PE" dirty="0">
                <a:solidFill>
                  <a:schemeClr val="tx1"/>
                </a:solidFill>
              </a:rPr>
              <a:t> / </a:t>
            </a:r>
            <a:r>
              <a:rPr lang="es-PE" dirty="0" err="1">
                <a:solidFill>
                  <a:schemeClr val="tx1"/>
                </a:solidFill>
              </a:rPr>
              <a:t>area</a:t>
            </a:r>
            <a:r>
              <a:rPr lang="es-PE" dirty="0">
                <a:solidFill>
                  <a:schemeClr val="tx1"/>
                </a:solidFill>
              </a:rPr>
              <a:t> * </a:t>
            </a:r>
            <a:r>
              <a:rPr lang="es-PE" dirty="0" err="1">
                <a:solidFill>
                  <a:schemeClr val="tx1"/>
                </a:solidFill>
              </a:rPr>
              <a:t>np.cos</a:t>
            </a:r>
            <a:r>
              <a:rPr lang="es-PE" dirty="0">
                <a:solidFill>
                  <a:schemeClr val="tx1"/>
                </a:solidFill>
              </a:rPr>
              <a:t>(theta), </a:t>
            </a:r>
            <a:r>
              <a:rPr lang="es-PE" dirty="0" err="1">
                <a:solidFill>
                  <a:schemeClr val="tx1"/>
                </a:solidFill>
              </a:rPr>
              <a:t>ry</a:t>
            </a:r>
            <a:r>
              <a:rPr lang="es-PE" dirty="0">
                <a:solidFill>
                  <a:schemeClr val="tx1"/>
                </a:solidFill>
              </a:rPr>
              <a:t> / </a:t>
            </a:r>
            <a:r>
              <a:rPr lang="es-PE" dirty="0" err="1">
                <a:solidFill>
                  <a:schemeClr val="tx1"/>
                </a:solidFill>
              </a:rPr>
              <a:t>area</a:t>
            </a:r>
            <a:r>
              <a:rPr lang="es-PE" dirty="0">
                <a:solidFill>
                  <a:schemeClr val="tx1"/>
                </a:solidFill>
              </a:rPr>
              <a:t> * </a:t>
            </a:r>
            <a:r>
              <a:rPr lang="es-PE" dirty="0" err="1">
                <a:solidFill>
                  <a:schemeClr val="tx1"/>
                </a:solidFill>
              </a:rPr>
              <a:t>np.sin</a:t>
            </a:r>
            <a:r>
              <a:rPr lang="es-PE" dirty="0">
                <a:solidFill>
                  <a:schemeClr val="tx1"/>
                </a:solidFill>
              </a:rPr>
              <a:t>(theta)])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x, y, s, c = </a:t>
            </a:r>
            <a:r>
              <a:rPr lang="es-PE" dirty="0" err="1">
                <a:solidFill>
                  <a:schemeClr val="tx1"/>
                </a:solidFill>
              </a:rPr>
              <a:t>np.random.rand</a:t>
            </a:r>
            <a:r>
              <a:rPr lang="es-PE" dirty="0">
                <a:solidFill>
                  <a:schemeClr val="tx1"/>
                </a:solidFill>
              </a:rPr>
              <a:t>(4, 30)</a:t>
            </a:r>
          </a:p>
          <a:p>
            <a:r>
              <a:rPr lang="es-PE" dirty="0">
                <a:solidFill>
                  <a:schemeClr val="tx1"/>
                </a:solidFill>
              </a:rPr>
              <a:t>s *= 10**2.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fig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ax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plt.subplots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ax.scatter</a:t>
            </a:r>
            <a:r>
              <a:rPr lang="es-PE" dirty="0">
                <a:solidFill>
                  <a:schemeClr val="tx1"/>
                </a:solidFill>
              </a:rPr>
              <a:t>(x, y, s, c, </a:t>
            </a:r>
            <a:r>
              <a:rPr lang="es-PE" dirty="0" err="1">
                <a:solidFill>
                  <a:schemeClr val="tx1"/>
                </a:solidFill>
              </a:rPr>
              <a:t>marker</a:t>
            </a:r>
            <a:r>
              <a:rPr lang="es-PE" dirty="0">
                <a:solidFill>
                  <a:schemeClr val="tx1"/>
                </a:solidFill>
              </a:rPr>
              <a:t>=</a:t>
            </a:r>
            <a:r>
              <a:rPr lang="es-PE" dirty="0" err="1">
                <a:solidFill>
                  <a:schemeClr val="tx1"/>
                </a:solidFill>
              </a:rPr>
              <a:t>verts</a:t>
            </a:r>
            <a:r>
              <a:rPr lang="es-PE" dirty="0">
                <a:solidFill>
                  <a:schemeClr val="tx1"/>
                </a:solidFill>
              </a:rPr>
              <a:t>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plt.show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454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F7B767-8687-4BAD-AF85-9DA864C6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28" y="-36079"/>
            <a:ext cx="5663952" cy="424796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BF65BED-46FF-4DD9-A4A4-EFF5FA4BC39A}"/>
              </a:ext>
            </a:extLst>
          </p:cNvPr>
          <p:cNvSpPr/>
          <p:nvPr/>
        </p:nvSpPr>
        <p:spPr>
          <a:xfrm>
            <a:off x="0" y="3923853"/>
            <a:ext cx="4374522" cy="373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numpy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np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matplotlib.pyplot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plt</a:t>
            </a:r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import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matplotlib.cbook</a:t>
            </a:r>
            <a:r>
              <a:rPr lang="es-PE" sz="1400" dirty="0">
                <a:solidFill>
                  <a:schemeClr val="tx1"/>
                </a:solidFill>
              </a:rPr>
              <a:t> as </a:t>
            </a:r>
            <a:r>
              <a:rPr lang="es-PE" sz="1400" dirty="0" err="1">
                <a:solidFill>
                  <a:schemeClr val="tx1"/>
                </a:solidFill>
              </a:rPr>
              <a:t>cbook</a:t>
            </a:r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# Load a </a:t>
            </a:r>
            <a:r>
              <a:rPr lang="es-PE" sz="1400" dirty="0" err="1">
                <a:solidFill>
                  <a:schemeClr val="tx1"/>
                </a:solidFill>
              </a:rPr>
              <a:t>numpy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record</a:t>
            </a:r>
            <a:r>
              <a:rPr lang="es-PE" sz="1400" dirty="0">
                <a:solidFill>
                  <a:schemeClr val="tx1"/>
                </a:solidFill>
              </a:rPr>
              <a:t> array </a:t>
            </a:r>
            <a:r>
              <a:rPr lang="es-PE" sz="1400" dirty="0" err="1">
                <a:solidFill>
                  <a:schemeClr val="tx1"/>
                </a:solidFill>
              </a:rPr>
              <a:t>from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yahoo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csv</a:t>
            </a:r>
            <a:r>
              <a:rPr lang="es-PE" sz="1400" dirty="0">
                <a:solidFill>
                  <a:schemeClr val="tx1"/>
                </a:solidFill>
              </a:rPr>
              <a:t> data </a:t>
            </a:r>
            <a:r>
              <a:rPr lang="es-PE" sz="1400" dirty="0" err="1">
                <a:solidFill>
                  <a:schemeClr val="tx1"/>
                </a:solidFill>
              </a:rPr>
              <a:t>with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fields</a:t>
            </a:r>
            <a:r>
              <a:rPr lang="es-PE" sz="1400" dirty="0">
                <a:solidFill>
                  <a:schemeClr val="tx1"/>
                </a:solidFill>
              </a:rPr>
              <a:t> date, open, </a:t>
            </a:r>
            <a:r>
              <a:rPr lang="es-PE" sz="1400" dirty="0" err="1">
                <a:solidFill>
                  <a:schemeClr val="tx1"/>
                </a:solidFill>
              </a:rPr>
              <a:t>close</a:t>
            </a:r>
            <a:r>
              <a:rPr lang="es-PE" sz="1400" dirty="0">
                <a:solidFill>
                  <a:schemeClr val="tx1"/>
                </a:solidFill>
              </a:rPr>
              <a:t>,</a:t>
            </a:r>
          </a:p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volume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adj_close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from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mpl</a:t>
            </a:r>
            <a:r>
              <a:rPr lang="es-PE" sz="1400" dirty="0">
                <a:solidFill>
                  <a:schemeClr val="tx1"/>
                </a:solidFill>
              </a:rPr>
              <a:t>-data/</a:t>
            </a:r>
            <a:r>
              <a:rPr lang="es-PE" sz="1400" dirty="0" err="1">
                <a:solidFill>
                  <a:schemeClr val="tx1"/>
                </a:solidFill>
              </a:rPr>
              <a:t>example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directory</a:t>
            </a:r>
            <a:r>
              <a:rPr lang="es-PE" sz="1400" dirty="0">
                <a:solidFill>
                  <a:schemeClr val="tx1"/>
                </a:solidFill>
              </a:rPr>
              <a:t>.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record</a:t>
            </a:r>
            <a:r>
              <a:rPr lang="es-PE" sz="1400" dirty="0">
                <a:solidFill>
                  <a:schemeClr val="tx1"/>
                </a:solidFill>
              </a:rPr>
              <a:t> array</a:t>
            </a:r>
          </a:p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stores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date as </a:t>
            </a:r>
            <a:r>
              <a:rPr lang="es-PE" sz="1400" dirty="0" err="1">
                <a:solidFill>
                  <a:schemeClr val="tx1"/>
                </a:solidFill>
              </a:rPr>
              <a:t>an</a:t>
            </a:r>
            <a:r>
              <a:rPr lang="es-PE" sz="1400" dirty="0">
                <a:solidFill>
                  <a:schemeClr val="tx1"/>
                </a:solidFill>
              </a:rPr>
              <a:t> np.datetime64 </a:t>
            </a:r>
            <a:r>
              <a:rPr lang="es-PE" sz="1400" dirty="0" err="1">
                <a:solidFill>
                  <a:schemeClr val="tx1"/>
                </a:solidFill>
              </a:rPr>
              <a:t>with</a:t>
            </a:r>
            <a:r>
              <a:rPr lang="es-PE" sz="1400" dirty="0">
                <a:solidFill>
                  <a:schemeClr val="tx1"/>
                </a:solidFill>
              </a:rPr>
              <a:t> a </a:t>
            </a:r>
            <a:r>
              <a:rPr lang="es-PE" sz="1400" dirty="0" err="1">
                <a:solidFill>
                  <a:schemeClr val="tx1"/>
                </a:solidFill>
              </a:rPr>
              <a:t>day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unit</a:t>
            </a:r>
            <a:r>
              <a:rPr lang="es-PE" sz="1400" dirty="0">
                <a:solidFill>
                  <a:schemeClr val="tx1"/>
                </a:solidFill>
              </a:rPr>
              <a:t> ('D') in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date </a:t>
            </a:r>
            <a:r>
              <a:rPr lang="es-PE" sz="1400" dirty="0" err="1">
                <a:solidFill>
                  <a:schemeClr val="tx1"/>
                </a:solidFill>
              </a:rPr>
              <a:t>column</a:t>
            </a:r>
            <a:r>
              <a:rPr lang="es-PE" sz="1400" dirty="0">
                <a:solidFill>
                  <a:schemeClr val="tx1"/>
                </a:solidFill>
              </a:rPr>
              <a:t>.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price_data</a:t>
            </a:r>
            <a:r>
              <a:rPr lang="es-PE" sz="1400" dirty="0">
                <a:solidFill>
                  <a:schemeClr val="tx1"/>
                </a:solidFill>
              </a:rPr>
              <a:t> = (</a:t>
            </a:r>
            <a:r>
              <a:rPr lang="es-PE" sz="1400" dirty="0" err="1">
                <a:solidFill>
                  <a:schemeClr val="tx1"/>
                </a:solidFill>
              </a:rPr>
              <a:t>cbook.get_sample_data</a:t>
            </a:r>
            <a:r>
              <a:rPr lang="es-PE" sz="1400" dirty="0">
                <a:solidFill>
                  <a:schemeClr val="tx1"/>
                </a:solidFill>
              </a:rPr>
              <a:t>('</a:t>
            </a:r>
            <a:r>
              <a:rPr lang="es-PE" sz="1400" dirty="0" err="1">
                <a:solidFill>
                  <a:schemeClr val="tx1"/>
                </a:solidFill>
              </a:rPr>
              <a:t>goog.npz</a:t>
            </a:r>
            <a:r>
              <a:rPr lang="es-PE" sz="1400" dirty="0">
                <a:solidFill>
                  <a:schemeClr val="tx1"/>
                </a:solidFill>
              </a:rPr>
              <a:t>', </a:t>
            </a:r>
            <a:r>
              <a:rPr lang="es-PE" sz="1400" dirty="0" err="1">
                <a:solidFill>
                  <a:schemeClr val="tx1"/>
                </a:solidFill>
              </a:rPr>
              <a:t>np_load</a:t>
            </a:r>
            <a:r>
              <a:rPr lang="es-PE" sz="1400" dirty="0">
                <a:solidFill>
                  <a:schemeClr val="tx1"/>
                </a:solidFill>
              </a:rPr>
              <a:t>=True)['</a:t>
            </a:r>
            <a:r>
              <a:rPr lang="es-PE" sz="1400" dirty="0" err="1">
                <a:solidFill>
                  <a:schemeClr val="tx1"/>
                </a:solidFill>
              </a:rPr>
              <a:t>price_data</a:t>
            </a:r>
            <a:r>
              <a:rPr lang="es-PE" sz="1400" dirty="0">
                <a:solidFill>
                  <a:schemeClr val="tx1"/>
                </a:solidFill>
              </a:rPr>
              <a:t>']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.</a:t>
            </a:r>
            <a:r>
              <a:rPr lang="es-PE" sz="1400" dirty="0" err="1">
                <a:solidFill>
                  <a:schemeClr val="tx1"/>
                </a:solidFill>
              </a:rPr>
              <a:t>view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np.recarray</a:t>
            </a:r>
            <a:r>
              <a:rPr lang="es-PE" sz="1400" dirty="0">
                <a:solidFill>
                  <a:schemeClr val="tx1"/>
                </a:solidFill>
              </a:rPr>
              <a:t>))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price_data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price_data</a:t>
            </a:r>
            <a:r>
              <a:rPr lang="es-PE" sz="1400" dirty="0">
                <a:solidFill>
                  <a:schemeClr val="tx1"/>
                </a:solidFill>
              </a:rPr>
              <a:t>[-250:]  # </a:t>
            </a:r>
            <a:r>
              <a:rPr lang="es-PE" sz="1400" dirty="0" err="1">
                <a:solidFill>
                  <a:schemeClr val="tx1"/>
                </a:solidFill>
              </a:rPr>
              <a:t>get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most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recent</a:t>
            </a:r>
            <a:r>
              <a:rPr lang="es-PE" sz="1400" dirty="0">
                <a:solidFill>
                  <a:schemeClr val="tx1"/>
                </a:solidFill>
              </a:rPr>
              <a:t> 250 trading </a:t>
            </a:r>
            <a:r>
              <a:rPr lang="es-PE" sz="1400" dirty="0" err="1">
                <a:solidFill>
                  <a:schemeClr val="tx1"/>
                </a:solidFill>
              </a:rPr>
              <a:t>days</a:t>
            </a:r>
            <a:endParaRPr lang="es-PE" sz="1400" dirty="0">
              <a:solidFill>
                <a:schemeClr val="tx1"/>
              </a:solidFill>
            </a:endParaRP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delta1 = </a:t>
            </a:r>
            <a:r>
              <a:rPr lang="es-PE" sz="1400" dirty="0" err="1">
                <a:solidFill>
                  <a:schemeClr val="tx1"/>
                </a:solidFill>
              </a:rPr>
              <a:t>np.diff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price_data.adj_close</a:t>
            </a:r>
            <a:r>
              <a:rPr lang="es-PE" sz="1400" dirty="0">
                <a:solidFill>
                  <a:schemeClr val="tx1"/>
                </a:solidFill>
              </a:rPr>
              <a:t>) / </a:t>
            </a:r>
            <a:r>
              <a:rPr lang="es-PE" sz="1400" dirty="0" err="1">
                <a:solidFill>
                  <a:schemeClr val="tx1"/>
                </a:solidFill>
              </a:rPr>
              <a:t>price_data.adj_close</a:t>
            </a:r>
            <a:r>
              <a:rPr lang="es-PE" sz="1400" dirty="0">
                <a:solidFill>
                  <a:schemeClr val="tx1"/>
                </a:solidFill>
              </a:rPr>
              <a:t>[:-1]</a:t>
            </a:r>
          </a:p>
          <a:p>
            <a:endParaRPr lang="es-PE" sz="1400" dirty="0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1FAFC91-1C9A-41CC-BA04-DF576EBED06B}"/>
              </a:ext>
            </a:extLst>
          </p:cNvPr>
          <p:cNvSpPr/>
          <p:nvPr/>
        </p:nvSpPr>
        <p:spPr>
          <a:xfrm>
            <a:off x="4915731" y="3974377"/>
            <a:ext cx="5038725" cy="35432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Marker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size</a:t>
            </a:r>
            <a:r>
              <a:rPr lang="es-PE" sz="1400" dirty="0">
                <a:solidFill>
                  <a:schemeClr val="tx1"/>
                </a:solidFill>
              </a:rPr>
              <a:t> in </a:t>
            </a:r>
            <a:r>
              <a:rPr lang="es-PE" sz="1400" dirty="0" err="1">
                <a:solidFill>
                  <a:schemeClr val="tx1"/>
                </a:solidFill>
              </a:rPr>
              <a:t>units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of</a:t>
            </a:r>
            <a:r>
              <a:rPr lang="es-PE" sz="1400" dirty="0">
                <a:solidFill>
                  <a:schemeClr val="tx1"/>
                </a:solidFill>
              </a:rPr>
              <a:t> points^2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volume</a:t>
            </a:r>
            <a:r>
              <a:rPr lang="es-PE" sz="1400" dirty="0">
                <a:solidFill>
                  <a:schemeClr val="tx1"/>
                </a:solidFill>
              </a:rPr>
              <a:t> = (15 * </a:t>
            </a:r>
            <a:r>
              <a:rPr lang="es-PE" sz="1400" dirty="0" err="1">
                <a:solidFill>
                  <a:schemeClr val="tx1"/>
                </a:solidFill>
              </a:rPr>
              <a:t>price_data.volume</a:t>
            </a:r>
            <a:r>
              <a:rPr lang="es-PE" sz="1400" dirty="0">
                <a:solidFill>
                  <a:schemeClr val="tx1"/>
                </a:solidFill>
              </a:rPr>
              <a:t>[:-2] / </a:t>
            </a:r>
            <a:r>
              <a:rPr lang="es-PE" sz="1400" dirty="0" err="1">
                <a:solidFill>
                  <a:schemeClr val="tx1"/>
                </a:solidFill>
              </a:rPr>
              <a:t>price_data.volume</a:t>
            </a:r>
            <a:r>
              <a:rPr lang="es-PE" sz="1400" dirty="0">
                <a:solidFill>
                  <a:schemeClr val="tx1"/>
                </a:solidFill>
              </a:rPr>
              <a:t>[0])**2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close</a:t>
            </a:r>
            <a:r>
              <a:rPr lang="es-PE" sz="1400" dirty="0">
                <a:solidFill>
                  <a:schemeClr val="tx1"/>
                </a:solidFill>
              </a:rPr>
              <a:t> = 0.003 * </a:t>
            </a:r>
            <a:r>
              <a:rPr lang="es-PE" sz="1400" dirty="0" err="1">
                <a:solidFill>
                  <a:schemeClr val="tx1"/>
                </a:solidFill>
              </a:rPr>
              <a:t>price_data.close</a:t>
            </a:r>
            <a:r>
              <a:rPr lang="es-PE" sz="1400" dirty="0">
                <a:solidFill>
                  <a:schemeClr val="tx1"/>
                </a:solidFill>
              </a:rPr>
              <a:t>[:-2] / 0.003 * </a:t>
            </a:r>
            <a:r>
              <a:rPr lang="es-PE" sz="1400" dirty="0" err="1">
                <a:solidFill>
                  <a:schemeClr val="tx1"/>
                </a:solidFill>
              </a:rPr>
              <a:t>price_data.open</a:t>
            </a:r>
            <a:r>
              <a:rPr lang="es-PE" sz="1400" dirty="0">
                <a:solidFill>
                  <a:schemeClr val="tx1"/>
                </a:solidFill>
              </a:rPr>
              <a:t>[:-2]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fig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ax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plt.subplots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ax.scatter</a:t>
            </a:r>
            <a:r>
              <a:rPr lang="es-PE" sz="1400" dirty="0">
                <a:solidFill>
                  <a:schemeClr val="tx1"/>
                </a:solidFill>
              </a:rPr>
              <a:t>(delta1[:-1], delta1[1:], c=</a:t>
            </a:r>
            <a:r>
              <a:rPr lang="es-PE" sz="1400" dirty="0" err="1">
                <a:solidFill>
                  <a:schemeClr val="tx1"/>
                </a:solidFill>
              </a:rPr>
              <a:t>close</a:t>
            </a:r>
            <a:r>
              <a:rPr lang="es-PE" sz="1400" dirty="0">
                <a:solidFill>
                  <a:schemeClr val="tx1"/>
                </a:solidFill>
              </a:rPr>
              <a:t>, s=</a:t>
            </a:r>
            <a:r>
              <a:rPr lang="es-PE" sz="1400" dirty="0" err="1">
                <a:solidFill>
                  <a:schemeClr val="tx1"/>
                </a:solidFill>
              </a:rPr>
              <a:t>volume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alpha</a:t>
            </a:r>
            <a:r>
              <a:rPr lang="es-PE" sz="1400" dirty="0">
                <a:solidFill>
                  <a:schemeClr val="tx1"/>
                </a:solidFill>
              </a:rPr>
              <a:t>=0.5)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ax.set_xlabel</a:t>
            </a:r>
            <a:r>
              <a:rPr lang="es-PE" sz="1400" dirty="0">
                <a:solidFill>
                  <a:schemeClr val="tx1"/>
                </a:solidFill>
              </a:rPr>
              <a:t>(r'$\</a:t>
            </a:r>
            <a:r>
              <a:rPr lang="es-PE" sz="1400" dirty="0" err="1">
                <a:solidFill>
                  <a:schemeClr val="tx1"/>
                </a:solidFill>
              </a:rPr>
              <a:t>Delta_i</a:t>
            </a:r>
            <a:r>
              <a:rPr lang="es-PE" sz="1400" dirty="0">
                <a:solidFill>
                  <a:schemeClr val="tx1"/>
                </a:solidFill>
              </a:rPr>
              <a:t>$', </a:t>
            </a:r>
            <a:r>
              <a:rPr lang="es-PE" sz="1400" dirty="0" err="1">
                <a:solidFill>
                  <a:schemeClr val="tx1"/>
                </a:solidFill>
              </a:rPr>
              <a:t>fontsize</a:t>
            </a:r>
            <a:r>
              <a:rPr lang="es-PE" sz="1400" dirty="0">
                <a:solidFill>
                  <a:schemeClr val="tx1"/>
                </a:solidFill>
              </a:rPr>
              <a:t>=15)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ax.set_ylabel</a:t>
            </a:r>
            <a:r>
              <a:rPr lang="es-PE" sz="1400" dirty="0">
                <a:solidFill>
                  <a:schemeClr val="tx1"/>
                </a:solidFill>
              </a:rPr>
              <a:t>(r'$\Delta_{i+1}$', </a:t>
            </a:r>
            <a:r>
              <a:rPr lang="es-PE" sz="1400" dirty="0" err="1">
                <a:solidFill>
                  <a:schemeClr val="tx1"/>
                </a:solidFill>
              </a:rPr>
              <a:t>fontsize</a:t>
            </a:r>
            <a:r>
              <a:rPr lang="es-PE" sz="1400" dirty="0">
                <a:solidFill>
                  <a:schemeClr val="tx1"/>
                </a:solidFill>
              </a:rPr>
              <a:t>=15)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ax.set_title</a:t>
            </a:r>
            <a:r>
              <a:rPr lang="es-PE" sz="1400" dirty="0">
                <a:solidFill>
                  <a:schemeClr val="tx1"/>
                </a:solidFill>
              </a:rPr>
              <a:t>('</a:t>
            </a:r>
            <a:r>
              <a:rPr lang="es-PE" sz="1400" dirty="0" err="1">
                <a:solidFill>
                  <a:schemeClr val="tx1"/>
                </a:solidFill>
              </a:rPr>
              <a:t>Volume</a:t>
            </a:r>
            <a:r>
              <a:rPr lang="es-PE" sz="1400" dirty="0">
                <a:solidFill>
                  <a:schemeClr val="tx1"/>
                </a:solidFill>
              </a:rPr>
              <a:t> and </a:t>
            </a:r>
            <a:r>
              <a:rPr lang="es-PE" sz="1400" dirty="0" err="1">
                <a:solidFill>
                  <a:schemeClr val="tx1"/>
                </a:solidFill>
              </a:rPr>
              <a:t>percent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change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ax.grid</a:t>
            </a:r>
            <a:r>
              <a:rPr lang="es-PE" sz="1400" dirty="0">
                <a:solidFill>
                  <a:schemeClr val="tx1"/>
                </a:solidFill>
              </a:rPr>
              <a:t>(True)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fig.tight_layout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38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B16F238A-7FC0-4181-A75A-A9C0225641D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2529" name="Picture 1">
            <a:extLst>
              <a:ext uri="{FF2B5EF4-FFF2-40B4-BE49-F238E27FC236}">
                <a16:creationId xmlns:a16="http://schemas.microsoft.com/office/drawing/2014/main" id="{314BDD74-3EA4-4762-8E28-9E0D49ED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8229600" cy="645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Text Box 2">
            <a:extLst>
              <a:ext uri="{FF2B5EF4-FFF2-40B4-BE49-F238E27FC236}">
                <a16:creationId xmlns:a16="http://schemas.microsoft.com/office/drawing/2014/main" id="{C7304B08-60CF-4ABB-B41B-7E591171E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072" y="310600"/>
            <a:ext cx="6721128" cy="55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3600" dirty="0" err="1"/>
              <a:t>Ejemplo</a:t>
            </a:r>
            <a:r>
              <a:rPr lang="en-GB" altLang="es-PE" sz="3600" dirty="0"/>
              <a:t> </a:t>
            </a:r>
            <a:r>
              <a:rPr lang="en-GB" altLang="es-PE" sz="3600" dirty="0" err="1"/>
              <a:t>leyenda</a:t>
            </a:r>
            <a:endParaRPr lang="en-GB" altLang="es-PE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656BC3-0E1D-4E57-9EB0-97669D22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48" y="899517"/>
            <a:ext cx="5333324" cy="403650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DCBD1AA-3DBD-4B84-937B-FABCFC82163B}"/>
              </a:ext>
            </a:extLst>
          </p:cNvPr>
          <p:cNvSpPr/>
          <p:nvPr/>
        </p:nvSpPr>
        <p:spPr>
          <a:xfrm>
            <a:off x="143768" y="1403573"/>
            <a:ext cx="5038725" cy="55162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numpy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np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matplotlib.pyplot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plt</a:t>
            </a:r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Make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some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fake</a:t>
            </a:r>
            <a:r>
              <a:rPr lang="es-PE" dirty="0">
                <a:solidFill>
                  <a:schemeClr val="tx1"/>
                </a:solidFill>
              </a:rPr>
              <a:t> data.</a:t>
            </a:r>
          </a:p>
          <a:p>
            <a:r>
              <a:rPr lang="es-PE" dirty="0">
                <a:solidFill>
                  <a:schemeClr val="tx1"/>
                </a:solidFill>
              </a:rPr>
              <a:t>a = b = </a:t>
            </a:r>
            <a:r>
              <a:rPr lang="es-PE" dirty="0" err="1">
                <a:solidFill>
                  <a:schemeClr val="tx1"/>
                </a:solidFill>
              </a:rPr>
              <a:t>np.arange</a:t>
            </a:r>
            <a:r>
              <a:rPr lang="es-PE" dirty="0">
                <a:solidFill>
                  <a:schemeClr val="tx1"/>
                </a:solidFill>
              </a:rPr>
              <a:t>(0, 3, .02)</a:t>
            </a:r>
          </a:p>
          <a:p>
            <a:r>
              <a:rPr lang="es-PE" dirty="0">
                <a:solidFill>
                  <a:schemeClr val="tx1"/>
                </a:solidFill>
              </a:rPr>
              <a:t>c = </a:t>
            </a:r>
            <a:r>
              <a:rPr lang="es-PE" dirty="0" err="1">
                <a:solidFill>
                  <a:schemeClr val="tx1"/>
                </a:solidFill>
              </a:rPr>
              <a:t>np.exp</a:t>
            </a:r>
            <a:r>
              <a:rPr lang="es-PE" dirty="0">
                <a:solidFill>
                  <a:schemeClr val="tx1"/>
                </a:solidFill>
              </a:rPr>
              <a:t>(a)</a:t>
            </a:r>
          </a:p>
          <a:p>
            <a:r>
              <a:rPr lang="es-PE" dirty="0">
                <a:solidFill>
                  <a:schemeClr val="tx1"/>
                </a:solidFill>
              </a:rPr>
              <a:t>d = c[::-1]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Create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plots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with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pre-defined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labels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  <a:p>
            <a:r>
              <a:rPr lang="es-PE" dirty="0" err="1">
                <a:solidFill>
                  <a:schemeClr val="tx1"/>
                </a:solidFill>
              </a:rPr>
              <a:t>fig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ax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plt.subplots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(a, c, 'k--', </a:t>
            </a:r>
            <a:r>
              <a:rPr lang="es-PE" dirty="0" err="1">
                <a:solidFill>
                  <a:schemeClr val="tx1"/>
                </a:solidFill>
              </a:rPr>
              <a:t>label</a:t>
            </a:r>
            <a:r>
              <a:rPr lang="es-PE" dirty="0">
                <a:solidFill>
                  <a:schemeClr val="tx1"/>
                </a:solidFill>
              </a:rPr>
              <a:t>='</a:t>
            </a:r>
            <a:r>
              <a:rPr lang="es-PE" dirty="0" err="1">
                <a:solidFill>
                  <a:schemeClr val="tx1"/>
                </a:solidFill>
              </a:rPr>
              <a:t>Model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length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(a, d, 'k:', </a:t>
            </a:r>
            <a:r>
              <a:rPr lang="es-PE" dirty="0" err="1">
                <a:solidFill>
                  <a:schemeClr val="tx1"/>
                </a:solidFill>
              </a:rPr>
              <a:t>label</a:t>
            </a:r>
            <a:r>
              <a:rPr lang="es-PE" dirty="0">
                <a:solidFill>
                  <a:schemeClr val="tx1"/>
                </a:solidFill>
              </a:rPr>
              <a:t>='Data </a:t>
            </a:r>
            <a:r>
              <a:rPr lang="es-PE" dirty="0" err="1">
                <a:solidFill>
                  <a:schemeClr val="tx1"/>
                </a:solidFill>
              </a:rPr>
              <a:t>length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(a, c + d, 'k', </a:t>
            </a:r>
            <a:r>
              <a:rPr lang="es-PE" dirty="0" err="1">
                <a:solidFill>
                  <a:schemeClr val="tx1"/>
                </a:solidFill>
              </a:rPr>
              <a:t>label</a:t>
            </a:r>
            <a:r>
              <a:rPr lang="es-PE" dirty="0">
                <a:solidFill>
                  <a:schemeClr val="tx1"/>
                </a:solidFill>
              </a:rPr>
              <a:t>='Total </a:t>
            </a:r>
            <a:r>
              <a:rPr lang="es-PE" dirty="0" err="1">
                <a:solidFill>
                  <a:schemeClr val="tx1"/>
                </a:solidFill>
              </a:rPr>
              <a:t>message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length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legend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ax.legend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loc</a:t>
            </a:r>
            <a:r>
              <a:rPr lang="es-PE" dirty="0">
                <a:solidFill>
                  <a:schemeClr val="tx1"/>
                </a:solidFill>
              </a:rPr>
              <a:t>='</a:t>
            </a:r>
            <a:r>
              <a:rPr lang="es-PE" dirty="0" err="1">
                <a:solidFill>
                  <a:schemeClr val="tx1"/>
                </a:solidFill>
              </a:rPr>
              <a:t>upper</a:t>
            </a:r>
            <a:r>
              <a:rPr lang="es-PE" dirty="0">
                <a:solidFill>
                  <a:schemeClr val="tx1"/>
                </a:solidFill>
              </a:rPr>
              <a:t> center', </a:t>
            </a:r>
            <a:r>
              <a:rPr lang="es-PE" dirty="0" err="1">
                <a:solidFill>
                  <a:schemeClr val="tx1"/>
                </a:solidFill>
              </a:rPr>
              <a:t>shadow</a:t>
            </a:r>
            <a:r>
              <a:rPr lang="es-PE" dirty="0">
                <a:solidFill>
                  <a:schemeClr val="tx1"/>
                </a:solidFill>
              </a:rPr>
              <a:t>=True, </a:t>
            </a:r>
            <a:r>
              <a:rPr lang="es-PE" dirty="0" err="1">
                <a:solidFill>
                  <a:schemeClr val="tx1"/>
                </a:solidFill>
              </a:rPr>
              <a:t>fontsize</a:t>
            </a:r>
            <a:r>
              <a:rPr lang="es-PE" dirty="0">
                <a:solidFill>
                  <a:schemeClr val="tx1"/>
                </a:solidFill>
              </a:rPr>
              <a:t>='x-</a:t>
            </a:r>
            <a:r>
              <a:rPr lang="es-PE" dirty="0" err="1">
                <a:solidFill>
                  <a:schemeClr val="tx1"/>
                </a:solidFill>
              </a:rPr>
              <a:t>large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Put</a:t>
            </a:r>
            <a:r>
              <a:rPr lang="es-PE" dirty="0">
                <a:solidFill>
                  <a:schemeClr val="tx1"/>
                </a:solidFill>
              </a:rPr>
              <a:t> a </a:t>
            </a:r>
            <a:r>
              <a:rPr lang="es-PE" dirty="0" err="1">
                <a:solidFill>
                  <a:schemeClr val="tx1"/>
                </a:solidFill>
              </a:rPr>
              <a:t>nicer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background</a:t>
            </a:r>
            <a:r>
              <a:rPr lang="es-PE" dirty="0">
                <a:solidFill>
                  <a:schemeClr val="tx1"/>
                </a:solidFill>
              </a:rPr>
              <a:t> color </a:t>
            </a:r>
            <a:r>
              <a:rPr lang="es-PE" dirty="0" err="1">
                <a:solidFill>
                  <a:schemeClr val="tx1"/>
                </a:solidFill>
              </a:rPr>
              <a:t>on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legend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  <a:p>
            <a:r>
              <a:rPr lang="es-PE" dirty="0" err="1">
                <a:solidFill>
                  <a:schemeClr val="tx1"/>
                </a:solidFill>
              </a:rPr>
              <a:t>legend.get_frame</a:t>
            </a:r>
            <a:r>
              <a:rPr lang="es-PE" dirty="0">
                <a:solidFill>
                  <a:schemeClr val="tx1"/>
                </a:solidFill>
              </a:rPr>
              <a:t>().</a:t>
            </a:r>
            <a:r>
              <a:rPr lang="es-PE" dirty="0" err="1">
                <a:solidFill>
                  <a:schemeClr val="tx1"/>
                </a:solidFill>
              </a:rPr>
              <a:t>set_facecolor</a:t>
            </a:r>
            <a:r>
              <a:rPr lang="es-PE" dirty="0">
                <a:solidFill>
                  <a:schemeClr val="tx1"/>
                </a:solidFill>
              </a:rPr>
              <a:t>('C0')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plt.show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49284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41CDB3D0-7B09-4004-BBF2-5A9907F462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3553" name="Picture 1">
            <a:extLst>
              <a:ext uri="{FF2B5EF4-FFF2-40B4-BE49-F238E27FC236}">
                <a16:creationId xmlns:a16="http://schemas.microsoft.com/office/drawing/2014/main" id="{D88C2177-D400-4D86-BD99-53C56EBC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36550"/>
            <a:ext cx="6551613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9836A85F-87F5-44E3-97AF-25EEAE93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t="38742" r="17960" b="21046"/>
          <a:stretch>
            <a:fillRect/>
          </a:stretch>
        </p:blipFill>
        <p:spPr bwMode="auto">
          <a:xfrm>
            <a:off x="2808064" y="4899818"/>
            <a:ext cx="6719887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367" t="38742" r="17960" b="210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Text Box 3">
            <a:extLst>
              <a:ext uri="{FF2B5EF4-FFF2-40B4-BE49-F238E27FC236}">
                <a16:creationId xmlns:a16="http://schemas.microsoft.com/office/drawing/2014/main" id="{84A5E595-14E0-4E99-A828-5CD057C39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512" y="1087645"/>
            <a:ext cx="2484437" cy="102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3600" dirty="0"/>
              <a:t>histogram graphics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9F3B1D-60DE-43A8-85DD-EECD96391E41}"/>
              </a:ext>
            </a:extLst>
          </p:cNvPr>
          <p:cNvSpPr/>
          <p:nvPr/>
        </p:nvSpPr>
        <p:spPr>
          <a:xfrm>
            <a:off x="287784" y="755501"/>
            <a:ext cx="2749471" cy="338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chemeClr val="tx1"/>
                </a:solidFill>
              </a:rPr>
              <a:t>Hatch-</a:t>
            </a:r>
            <a:r>
              <a:rPr lang="es-PE" b="1" dirty="0" err="1">
                <a:solidFill>
                  <a:schemeClr val="tx1"/>
                </a:solidFill>
              </a:rPr>
              <a:t>filled</a:t>
            </a:r>
            <a:r>
              <a:rPr lang="es-PE" b="1" dirty="0">
                <a:solidFill>
                  <a:schemeClr val="tx1"/>
                </a:solidFill>
              </a:rPr>
              <a:t> </a:t>
            </a:r>
            <a:r>
              <a:rPr lang="es-PE" b="1" dirty="0" err="1">
                <a:solidFill>
                  <a:schemeClr val="tx1"/>
                </a:solidFill>
              </a:rPr>
              <a:t>histograms</a:t>
            </a:r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A5EA4E-AA9B-4870-A65D-13BDD9AA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30" y="590373"/>
            <a:ext cx="6973595" cy="348679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5F09634-33DF-4560-8125-E768AF185C1E}"/>
              </a:ext>
            </a:extLst>
          </p:cNvPr>
          <p:cNvSpPr/>
          <p:nvPr/>
        </p:nvSpPr>
        <p:spPr>
          <a:xfrm>
            <a:off x="4536256" y="4077171"/>
            <a:ext cx="5038725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fig</a:t>
            </a:r>
            <a:r>
              <a:rPr lang="es-PE" sz="1400" dirty="0">
                <a:solidFill>
                  <a:schemeClr val="tx1"/>
                </a:solidFill>
              </a:rPr>
              <a:t>, (ax1, ax2) = </a:t>
            </a:r>
            <a:r>
              <a:rPr lang="es-PE" sz="1400" dirty="0" err="1">
                <a:solidFill>
                  <a:schemeClr val="tx1"/>
                </a:solidFill>
              </a:rPr>
              <a:t>plt.subplots</a:t>
            </a:r>
            <a:r>
              <a:rPr lang="es-PE" sz="1400" dirty="0">
                <a:solidFill>
                  <a:schemeClr val="tx1"/>
                </a:solidFill>
              </a:rPr>
              <a:t>(1, 2, </a:t>
            </a:r>
            <a:r>
              <a:rPr lang="es-PE" sz="1400" dirty="0" err="1">
                <a:solidFill>
                  <a:schemeClr val="tx1"/>
                </a:solidFill>
              </a:rPr>
              <a:t>figsize</a:t>
            </a:r>
            <a:r>
              <a:rPr lang="es-PE" sz="1400" dirty="0">
                <a:solidFill>
                  <a:schemeClr val="tx1"/>
                </a:solidFill>
              </a:rPr>
              <a:t>=(9, 4.5),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                 </a:t>
            </a:r>
            <a:r>
              <a:rPr lang="es-PE" sz="1400" dirty="0" err="1">
                <a:solidFill>
                  <a:schemeClr val="tx1"/>
                </a:solidFill>
              </a:rPr>
              <a:t>tight_layout</a:t>
            </a:r>
            <a:r>
              <a:rPr lang="es-PE" sz="1400" dirty="0">
                <a:solidFill>
                  <a:schemeClr val="tx1"/>
                </a:solidFill>
              </a:rPr>
              <a:t>=True, </a:t>
            </a:r>
            <a:r>
              <a:rPr lang="es-PE" sz="1400" dirty="0" err="1">
                <a:solidFill>
                  <a:schemeClr val="tx1"/>
                </a:solidFill>
              </a:rPr>
              <a:t>sharey</a:t>
            </a:r>
            <a:r>
              <a:rPr lang="es-PE" sz="1400" dirty="0">
                <a:solidFill>
                  <a:schemeClr val="tx1"/>
                </a:solidFill>
              </a:rPr>
              <a:t>=True)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arts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stack_hist</a:t>
            </a:r>
            <a:r>
              <a:rPr lang="es-PE" sz="1400" dirty="0">
                <a:solidFill>
                  <a:schemeClr val="tx1"/>
                </a:solidFill>
              </a:rPr>
              <a:t>(ax1, </a:t>
            </a:r>
            <a:r>
              <a:rPr lang="es-PE" sz="1400" dirty="0" err="1">
                <a:solidFill>
                  <a:schemeClr val="tx1"/>
                </a:solidFill>
              </a:rPr>
              <a:t>dict_data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color_cycle</a:t>
            </a:r>
            <a:r>
              <a:rPr lang="es-PE" sz="1400" dirty="0">
                <a:solidFill>
                  <a:schemeClr val="tx1"/>
                </a:solidFill>
              </a:rPr>
              <a:t> + </a:t>
            </a:r>
            <a:r>
              <a:rPr lang="es-PE" sz="1400" dirty="0" err="1">
                <a:solidFill>
                  <a:schemeClr val="tx1"/>
                </a:solidFill>
              </a:rPr>
              <a:t>hatch_cycle</a:t>
            </a:r>
            <a:r>
              <a:rPr lang="es-PE" sz="1400" dirty="0">
                <a:solidFill>
                  <a:schemeClr val="tx1"/>
                </a:solidFill>
              </a:rPr>
              <a:t>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    </a:t>
            </a:r>
            <a:r>
              <a:rPr lang="es-PE" sz="1400" dirty="0" err="1">
                <a:solidFill>
                  <a:schemeClr val="tx1"/>
                </a:solidFill>
              </a:rPr>
              <a:t>hist_func</a:t>
            </a:r>
            <a:r>
              <a:rPr lang="es-PE" sz="1400" dirty="0">
                <a:solidFill>
                  <a:schemeClr val="tx1"/>
                </a:solidFill>
              </a:rPr>
              <a:t>=</a:t>
            </a:r>
            <a:r>
              <a:rPr lang="es-PE" sz="1400" dirty="0" err="1">
                <a:solidFill>
                  <a:schemeClr val="tx1"/>
                </a:solidFill>
              </a:rPr>
              <a:t>hist_func</a:t>
            </a:r>
            <a:r>
              <a:rPr lang="es-PE" sz="1400" dirty="0">
                <a:solidFill>
                  <a:schemeClr val="tx1"/>
                </a:solidFill>
              </a:rPr>
              <a:t>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arts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stack_hist</a:t>
            </a:r>
            <a:r>
              <a:rPr lang="es-PE" sz="1400" dirty="0">
                <a:solidFill>
                  <a:schemeClr val="tx1"/>
                </a:solidFill>
              </a:rPr>
              <a:t>(ax2, </a:t>
            </a:r>
            <a:r>
              <a:rPr lang="es-PE" sz="1400" dirty="0" err="1">
                <a:solidFill>
                  <a:schemeClr val="tx1"/>
                </a:solidFill>
              </a:rPr>
              <a:t>dict_data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color_cycle</a:t>
            </a:r>
            <a:r>
              <a:rPr lang="es-PE" sz="1400" dirty="0">
                <a:solidFill>
                  <a:schemeClr val="tx1"/>
                </a:solidFill>
              </a:rPr>
              <a:t> + </a:t>
            </a:r>
            <a:r>
              <a:rPr lang="es-PE" sz="1400" dirty="0" err="1">
                <a:solidFill>
                  <a:schemeClr val="tx1"/>
                </a:solidFill>
              </a:rPr>
              <a:t>hatch_cycle</a:t>
            </a:r>
            <a:r>
              <a:rPr lang="es-PE" sz="1400" dirty="0">
                <a:solidFill>
                  <a:schemeClr val="tx1"/>
                </a:solidFill>
              </a:rPr>
              <a:t>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    </a:t>
            </a:r>
            <a:r>
              <a:rPr lang="es-PE" sz="1400" dirty="0" err="1">
                <a:solidFill>
                  <a:schemeClr val="tx1"/>
                </a:solidFill>
              </a:rPr>
              <a:t>hist_func</a:t>
            </a:r>
            <a:r>
              <a:rPr lang="es-PE" sz="1400" dirty="0">
                <a:solidFill>
                  <a:schemeClr val="tx1"/>
                </a:solidFill>
              </a:rPr>
              <a:t>=</a:t>
            </a:r>
            <a:r>
              <a:rPr lang="es-PE" sz="1400" dirty="0" err="1">
                <a:solidFill>
                  <a:schemeClr val="tx1"/>
                </a:solidFill>
              </a:rPr>
              <a:t>hist_func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labels</a:t>
            </a:r>
            <a:r>
              <a:rPr lang="es-PE" sz="1400" dirty="0">
                <a:solidFill>
                  <a:schemeClr val="tx1"/>
                </a:solidFill>
              </a:rPr>
              <a:t>=['set 0', 'set 3'])</a:t>
            </a:r>
          </a:p>
          <a:p>
            <a:r>
              <a:rPr lang="es-PE" sz="1400" dirty="0">
                <a:solidFill>
                  <a:schemeClr val="tx1"/>
                </a:solidFill>
              </a:rPr>
              <a:t>ax1.xaxis.set_major_locator(</a:t>
            </a:r>
            <a:r>
              <a:rPr lang="es-PE" sz="1400" dirty="0" err="1">
                <a:solidFill>
                  <a:schemeClr val="tx1"/>
                </a:solidFill>
              </a:rPr>
              <a:t>mticker.MaxNLocator</a:t>
            </a:r>
            <a:r>
              <a:rPr lang="es-PE" sz="1400" dirty="0">
                <a:solidFill>
                  <a:schemeClr val="tx1"/>
                </a:solidFill>
              </a:rPr>
              <a:t>(5))</a:t>
            </a:r>
          </a:p>
          <a:p>
            <a:r>
              <a:rPr lang="es-PE" sz="1400" dirty="0">
                <a:solidFill>
                  <a:schemeClr val="tx1"/>
                </a:solidFill>
              </a:rPr>
              <a:t>ax1.set_xlabel('</a:t>
            </a:r>
            <a:r>
              <a:rPr lang="es-PE" sz="1400" dirty="0" err="1">
                <a:solidFill>
                  <a:schemeClr val="tx1"/>
                </a:solidFill>
              </a:rPr>
              <a:t>counts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r>
              <a:rPr lang="es-PE" sz="1400" dirty="0">
                <a:solidFill>
                  <a:schemeClr val="tx1"/>
                </a:solidFill>
              </a:rPr>
              <a:t>ax1.set_ylabel('x')</a:t>
            </a:r>
          </a:p>
          <a:p>
            <a:r>
              <a:rPr lang="es-PE" sz="1400" dirty="0">
                <a:solidFill>
                  <a:schemeClr val="tx1"/>
                </a:solidFill>
              </a:rPr>
              <a:t>ax2.set_ylabel('x')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A2C7D0-6C8E-48CC-B8B0-FBEB39B1DCD1}"/>
              </a:ext>
            </a:extLst>
          </p:cNvPr>
          <p:cNvSpPr/>
          <p:nvPr/>
        </p:nvSpPr>
        <p:spPr>
          <a:xfrm>
            <a:off x="215776" y="2987749"/>
            <a:ext cx="3456136" cy="4365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def </a:t>
            </a:r>
            <a:r>
              <a:rPr lang="en-US" sz="1200" dirty="0" err="1">
                <a:solidFill>
                  <a:schemeClr val="tx1"/>
                </a:solidFill>
              </a:rPr>
              <a:t>stack_hist</a:t>
            </a:r>
            <a:r>
              <a:rPr lang="en-US" sz="1200" dirty="0">
                <a:solidFill>
                  <a:schemeClr val="tx1"/>
                </a:solidFill>
              </a:rPr>
              <a:t>(ax, </a:t>
            </a:r>
            <a:r>
              <a:rPr lang="en-US" sz="1200" dirty="0" err="1">
                <a:solidFill>
                  <a:schemeClr val="tx1"/>
                </a:solidFill>
              </a:rPr>
              <a:t>stacked_data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sty_cycle</a:t>
            </a:r>
            <a:r>
              <a:rPr lang="en-US" sz="1200" dirty="0">
                <a:solidFill>
                  <a:schemeClr val="tx1"/>
                </a:solidFill>
              </a:rPr>
              <a:t>, bottoms=None,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 </a:t>
            </a:r>
            <a:r>
              <a:rPr lang="en-US" sz="1200" dirty="0" err="1">
                <a:solidFill>
                  <a:schemeClr val="tx1"/>
                </a:solidFill>
              </a:rPr>
              <a:t>hist_func</a:t>
            </a:r>
            <a:r>
              <a:rPr lang="en-US" sz="1200" dirty="0">
                <a:solidFill>
                  <a:schemeClr val="tx1"/>
                </a:solidFill>
              </a:rPr>
              <a:t>=None, labels=None,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 </a:t>
            </a:r>
            <a:r>
              <a:rPr lang="en-US" sz="1200" dirty="0" err="1">
                <a:solidFill>
                  <a:schemeClr val="tx1"/>
                </a:solidFill>
              </a:rPr>
              <a:t>plot_func</a:t>
            </a:r>
            <a:r>
              <a:rPr lang="en-US" sz="1200" dirty="0">
                <a:solidFill>
                  <a:schemeClr val="tx1"/>
                </a:solidFill>
              </a:rPr>
              <a:t>=None, </a:t>
            </a:r>
            <a:r>
              <a:rPr lang="en-US" sz="1200" dirty="0" err="1">
                <a:solidFill>
                  <a:schemeClr val="tx1"/>
                </a:solidFill>
              </a:rPr>
              <a:t>plot_kwargs</a:t>
            </a:r>
            <a:r>
              <a:rPr lang="en-US" sz="1200" dirty="0">
                <a:solidFill>
                  <a:schemeClr val="tx1"/>
                </a:solidFill>
              </a:rPr>
              <a:t>=None):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"""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Parameters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----------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ax : </a:t>
            </a:r>
            <a:r>
              <a:rPr lang="en-US" sz="1200" dirty="0" err="1">
                <a:solidFill>
                  <a:schemeClr val="tx1"/>
                </a:solidFill>
              </a:rPr>
              <a:t>axes.Axes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    The axes to add artists too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stacked_data</a:t>
            </a:r>
            <a:r>
              <a:rPr lang="en-US" sz="1200" dirty="0">
                <a:solidFill>
                  <a:schemeClr val="tx1"/>
                </a:solidFill>
              </a:rPr>
              <a:t> : array or Mapping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A (M, N) shaped array.  The first dimension will be iterated over to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compute histograms row-wise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sty_cycle</a:t>
            </a:r>
            <a:r>
              <a:rPr lang="en-US" sz="1200" dirty="0">
                <a:solidFill>
                  <a:schemeClr val="tx1"/>
                </a:solidFill>
              </a:rPr>
              <a:t> : Cycler or operable of </a:t>
            </a:r>
            <a:r>
              <a:rPr lang="en-US" sz="1200" dirty="0" err="1">
                <a:solidFill>
                  <a:schemeClr val="tx1"/>
                </a:solidFill>
              </a:rPr>
              <a:t>dict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    Style to apply to each set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bottoms : array, default: 0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The initial positions of the bottoms.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hist_func</a:t>
            </a:r>
            <a:r>
              <a:rPr lang="en-US" sz="1200" dirty="0">
                <a:solidFill>
                  <a:schemeClr val="tx1"/>
                </a:solidFill>
              </a:rPr>
              <a:t> : callable, optional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Must have signature `</a:t>
            </a:r>
            <a:r>
              <a:rPr lang="en-US" sz="1200" dirty="0" err="1">
                <a:solidFill>
                  <a:schemeClr val="tx1"/>
                </a:solidFill>
              </a:rPr>
              <a:t>bin_vals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bin_edges</a:t>
            </a:r>
            <a:r>
              <a:rPr lang="en-US" sz="1200" dirty="0">
                <a:solidFill>
                  <a:schemeClr val="tx1"/>
                </a:solidFill>
              </a:rPr>
              <a:t> = f(data)`.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`</a:t>
            </a:r>
            <a:r>
              <a:rPr lang="en-US" sz="1200" dirty="0" err="1">
                <a:solidFill>
                  <a:schemeClr val="tx1"/>
                </a:solidFill>
              </a:rPr>
              <a:t>bin_edges</a:t>
            </a:r>
            <a:r>
              <a:rPr lang="en-US" sz="1200" dirty="0">
                <a:solidFill>
                  <a:schemeClr val="tx1"/>
                </a:solidFill>
              </a:rPr>
              <a:t>` expected to be one longer than `</a:t>
            </a:r>
            <a:r>
              <a:rPr lang="en-US" sz="1200" dirty="0" err="1">
                <a:solidFill>
                  <a:schemeClr val="tx1"/>
                </a:solidFill>
              </a:rPr>
              <a:t>bin_vals</a:t>
            </a:r>
            <a:r>
              <a:rPr lang="en-US" sz="1200" dirty="0">
                <a:solidFill>
                  <a:schemeClr val="tx1"/>
                </a:solidFill>
              </a:rPr>
              <a:t>`</a:t>
            </a:r>
            <a:endParaRPr lang="es-P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97AFB-CF4A-4BD2-949A-8842E1CAEF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1785" y="303421"/>
            <a:ext cx="9071640" cy="1172160"/>
          </a:xfrm>
        </p:spPr>
        <p:txBody>
          <a:bodyPr/>
          <a:lstStyle/>
          <a:p>
            <a:pPr lvl="0" algn="l"/>
            <a:r>
              <a:rPr lang="en-US" sz="2800" b="1" dirty="0" err="1">
                <a:latin typeface="Comic Sans MS" pitchFamily="66"/>
              </a:rPr>
              <a:t>Introduccion</a:t>
            </a:r>
            <a:endParaRPr lang="en-US" sz="2800" b="1" dirty="0">
              <a:latin typeface="Comic Sans MS" pitchFamily="66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44C14B-6BD9-420D-AAED-7A8D31F0A3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792" y="1979637"/>
            <a:ext cx="9071640" cy="3816424"/>
          </a:xfrm>
        </p:spPr>
        <p:txBody>
          <a:bodyPr/>
          <a:lstStyle/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el trazado de los datos nos proporciona información visual</a:t>
            </a:r>
          </a:p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Flujo de trabajo típico:</a:t>
            </a:r>
          </a:p>
          <a:p>
            <a:pPr lvl="1">
              <a:buFont typeface="StarSymbol"/>
              <a:buChar char="●"/>
            </a:pPr>
            <a:r>
              <a:rPr lang="es-ES" sz="2200" dirty="0">
                <a:latin typeface="Comic Sans MS" pitchFamily="66"/>
              </a:rPr>
              <a:t>escribir un programa en </a:t>
            </a:r>
            <a:r>
              <a:rPr lang="es-ES" sz="2200" dirty="0" err="1">
                <a:latin typeface="Comic Sans MS" pitchFamily="66"/>
              </a:rPr>
              <a:t>python</a:t>
            </a:r>
            <a:r>
              <a:rPr lang="es-ES" sz="2200" dirty="0">
                <a:latin typeface="Comic Sans MS" pitchFamily="66"/>
              </a:rPr>
              <a:t> para analizar los datos</a:t>
            </a:r>
          </a:p>
          <a:p>
            <a:pPr lvl="1">
              <a:buFont typeface="StarSymbol"/>
              <a:buChar char="●"/>
            </a:pPr>
            <a:r>
              <a:rPr lang="es-ES" sz="2200" dirty="0">
                <a:latin typeface="Comic Sans MS" pitchFamily="66"/>
              </a:rPr>
              <a:t>pasar los datos a una herramienta de trazado para mostrar los resultados</a:t>
            </a:r>
          </a:p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 con </a:t>
            </a:r>
            <a:r>
              <a:rPr lang="es-ES" sz="2600" dirty="0" err="1">
                <a:latin typeface="Comic Sans MS" pitchFamily="66"/>
              </a:rPr>
              <a:t>Matplotlib</a:t>
            </a:r>
            <a:r>
              <a:rPr lang="es-ES" sz="2600" dirty="0">
                <a:latin typeface="Comic Sans MS" pitchFamily="66"/>
              </a:rPr>
              <a:t> podemos conseguir el mismo resultado en un solo script y con más flexibilidad</a:t>
            </a:r>
          </a:p>
          <a:p>
            <a:pPr lvl="0">
              <a:buSzPct val="45000"/>
              <a:buFont typeface="StarSymbol"/>
              <a:buChar char="●"/>
            </a:pPr>
            <a:endParaRPr lang="en-US" sz="2600" dirty="0">
              <a:latin typeface="Comic Sans MS" pitchFamily="66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067A3CA-71B7-4C59-989D-13F47C697448}"/>
              </a:ext>
            </a:extLst>
          </p:cNvPr>
          <p:cNvSpPr/>
          <p:nvPr/>
        </p:nvSpPr>
        <p:spPr>
          <a:xfrm>
            <a:off x="71760" y="3051808"/>
            <a:ext cx="5038725" cy="4256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np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plt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np.random.seed</a:t>
            </a:r>
            <a:r>
              <a:rPr lang="es-PE" sz="1600" dirty="0">
                <a:solidFill>
                  <a:schemeClr val="tx1"/>
                </a:solidFill>
              </a:rPr>
              <a:t>(19680801)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mu_x</a:t>
            </a:r>
            <a:r>
              <a:rPr lang="es-PE" sz="1600" dirty="0">
                <a:solidFill>
                  <a:schemeClr val="tx1"/>
                </a:solidFill>
              </a:rPr>
              <a:t> = 200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sigma_x</a:t>
            </a:r>
            <a:r>
              <a:rPr lang="es-PE" sz="1600" dirty="0">
                <a:solidFill>
                  <a:schemeClr val="tx1"/>
                </a:solidFill>
              </a:rPr>
              <a:t> = 25</a:t>
            </a:r>
          </a:p>
          <a:p>
            <a:r>
              <a:rPr lang="es-PE" sz="1600" dirty="0">
                <a:solidFill>
                  <a:schemeClr val="tx1"/>
                </a:solidFill>
              </a:rPr>
              <a:t>x = </a:t>
            </a:r>
            <a:r>
              <a:rPr lang="es-PE" sz="1600" dirty="0" err="1">
                <a:solidFill>
                  <a:schemeClr val="tx1"/>
                </a:solidFill>
              </a:rPr>
              <a:t>np.random.normal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mu_x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sigma_x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size</a:t>
            </a:r>
            <a:r>
              <a:rPr lang="es-PE" sz="1600" dirty="0">
                <a:solidFill>
                  <a:schemeClr val="tx1"/>
                </a:solidFill>
              </a:rPr>
              <a:t>=100)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mu_w</a:t>
            </a:r>
            <a:r>
              <a:rPr lang="es-PE" sz="1600" dirty="0">
                <a:solidFill>
                  <a:schemeClr val="tx1"/>
                </a:solidFill>
              </a:rPr>
              <a:t> = 200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sigma_w</a:t>
            </a:r>
            <a:r>
              <a:rPr lang="es-PE" sz="1600" dirty="0">
                <a:solidFill>
                  <a:schemeClr val="tx1"/>
                </a:solidFill>
              </a:rPr>
              <a:t> = 10</a:t>
            </a:r>
          </a:p>
          <a:p>
            <a:r>
              <a:rPr lang="es-PE" sz="1600" dirty="0">
                <a:solidFill>
                  <a:schemeClr val="tx1"/>
                </a:solidFill>
              </a:rPr>
              <a:t>w = </a:t>
            </a:r>
            <a:r>
              <a:rPr lang="es-PE" sz="1600" dirty="0" err="1">
                <a:solidFill>
                  <a:schemeClr val="tx1"/>
                </a:solidFill>
              </a:rPr>
              <a:t>np.random.normal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mu_w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sigma_w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size</a:t>
            </a:r>
            <a:r>
              <a:rPr lang="es-PE" sz="1600" dirty="0">
                <a:solidFill>
                  <a:schemeClr val="tx1"/>
                </a:solidFill>
              </a:rPr>
              <a:t>=100)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fig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axs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plt.subplots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nrows</a:t>
            </a:r>
            <a:r>
              <a:rPr lang="es-PE" sz="1600" dirty="0">
                <a:solidFill>
                  <a:schemeClr val="tx1"/>
                </a:solidFill>
              </a:rPr>
              <a:t>=2, </a:t>
            </a:r>
            <a:r>
              <a:rPr lang="es-PE" sz="1600" dirty="0" err="1">
                <a:solidFill>
                  <a:schemeClr val="tx1"/>
                </a:solidFill>
              </a:rPr>
              <a:t>ncols</a:t>
            </a:r>
            <a:r>
              <a:rPr lang="es-PE" sz="1600" dirty="0">
                <a:solidFill>
                  <a:schemeClr val="tx1"/>
                </a:solidFill>
              </a:rPr>
              <a:t>=2)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axs</a:t>
            </a:r>
            <a:r>
              <a:rPr lang="es-PE" sz="1600" dirty="0">
                <a:solidFill>
                  <a:schemeClr val="tx1"/>
                </a:solidFill>
              </a:rPr>
              <a:t>[0, 0].</a:t>
            </a:r>
            <a:r>
              <a:rPr lang="es-PE" sz="1600" dirty="0" err="1">
                <a:solidFill>
                  <a:schemeClr val="tx1"/>
                </a:solidFill>
              </a:rPr>
              <a:t>hist</a:t>
            </a:r>
            <a:r>
              <a:rPr lang="es-PE" sz="1600" dirty="0">
                <a:solidFill>
                  <a:schemeClr val="tx1"/>
                </a:solidFill>
              </a:rPr>
              <a:t>(x, 20, </a:t>
            </a:r>
            <a:r>
              <a:rPr lang="es-PE" sz="1600" dirty="0" err="1">
                <a:solidFill>
                  <a:schemeClr val="tx1"/>
                </a:solidFill>
              </a:rPr>
              <a:t>density</a:t>
            </a:r>
            <a:r>
              <a:rPr lang="es-PE" sz="1600" dirty="0">
                <a:solidFill>
                  <a:schemeClr val="tx1"/>
                </a:solidFill>
              </a:rPr>
              <a:t>=True, </a:t>
            </a:r>
            <a:r>
              <a:rPr lang="es-PE" sz="1600" dirty="0" err="1">
                <a:solidFill>
                  <a:schemeClr val="tx1"/>
                </a:solidFill>
              </a:rPr>
              <a:t>histtype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stepfilled</a:t>
            </a:r>
            <a:r>
              <a:rPr lang="es-PE" sz="1600" dirty="0">
                <a:solidFill>
                  <a:schemeClr val="tx1"/>
                </a:solidFill>
              </a:rPr>
              <a:t>', </a:t>
            </a:r>
            <a:r>
              <a:rPr lang="es-PE" sz="1600" dirty="0" err="1">
                <a:solidFill>
                  <a:schemeClr val="tx1"/>
                </a:solidFill>
              </a:rPr>
              <a:t>facecolor</a:t>
            </a:r>
            <a:r>
              <a:rPr lang="es-PE" sz="1600" dirty="0">
                <a:solidFill>
                  <a:schemeClr val="tx1"/>
                </a:solidFill>
              </a:rPr>
              <a:t>='g',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          </a:t>
            </a:r>
            <a:r>
              <a:rPr lang="es-PE" sz="1600" dirty="0" err="1">
                <a:solidFill>
                  <a:schemeClr val="tx1"/>
                </a:solidFill>
              </a:rPr>
              <a:t>alpha</a:t>
            </a:r>
            <a:r>
              <a:rPr lang="es-PE" sz="1600" dirty="0">
                <a:solidFill>
                  <a:schemeClr val="tx1"/>
                </a:solidFill>
              </a:rPr>
              <a:t>=0.75)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axs</a:t>
            </a:r>
            <a:r>
              <a:rPr lang="es-PE" sz="1600" dirty="0">
                <a:solidFill>
                  <a:schemeClr val="tx1"/>
                </a:solidFill>
              </a:rPr>
              <a:t>[0, 0].</a:t>
            </a:r>
            <a:r>
              <a:rPr lang="es-PE" sz="1600" dirty="0" err="1">
                <a:solidFill>
                  <a:schemeClr val="tx1"/>
                </a:solidFill>
              </a:rPr>
              <a:t>set_title</a:t>
            </a:r>
            <a:r>
              <a:rPr lang="es-PE" sz="1600" dirty="0">
                <a:solidFill>
                  <a:schemeClr val="tx1"/>
                </a:solidFill>
              </a:rPr>
              <a:t>('</a:t>
            </a:r>
            <a:r>
              <a:rPr lang="es-PE" sz="1600" dirty="0" err="1">
                <a:solidFill>
                  <a:schemeClr val="tx1"/>
                </a:solidFill>
              </a:rPr>
              <a:t>stepfilled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F479DD-9E16-4017-AF0B-0FB6C95C006A}"/>
              </a:ext>
            </a:extLst>
          </p:cNvPr>
          <p:cNvSpPr/>
          <p:nvPr/>
        </p:nvSpPr>
        <p:spPr>
          <a:xfrm>
            <a:off x="5049993" y="3635821"/>
            <a:ext cx="5038725" cy="3734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[0, 1].</a:t>
            </a:r>
            <a:r>
              <a:rPr lang="es-PE" sz="1400" dirty="0" err="1">
                <a:solidFill>
                  <a:schemeClr val="tx1"/>
                </a:solidFill>
              </a:rPr>
              <a:t>hist</a:t>
            </a:r>
            <a:r>
              <a:rPr lang="es-PE" sz="1400" dirty="0">
                <a:solidFill>
                  <a:schemeClr val="tx1"/>
                </a:solidFill>
              </a:rPr>
              <a:t>(x, 20, </a:t>
            </a:r>
            <a:r>
              <a:rPr lang="es-PE" sz="1400" dirty="0" err="1">
                <a:solidFill>
                  <a:schemeClr val="tx1"/>
                </a:solidFill>
              </a:rPr>
              <a:t>density</a:t>
            </a:r>
            <a:r>
              <a:rPr lang="es-PE" sz="1400" dirty="0">
                <a:solidFill>
                  <a:schemeClr val="tx1"/>
                </a:solidFill>
              </a:rPr>
              <a:t>=True, </a:t>
            </a:r>
            <a:r>
              <a:rPr lang="es-PE" sz="1400" dirty="0" err="1">
                <a:solidFill>
                  <a:schemeClr val="tx1"/>
                </a:solidFill>
              </a:rPr>
              <a:t>histtype</a:t>
            </a:r>
            <a:r>
              <a:rPr lang="es-PE" sz="1400" dirty="0">
                <a:solidFill>
                  <a:schemeClr val="tx1"/>
                </a:solidFill>
              </a:rPr>
              <a:t>='step', </a:t>
            </a:r>
            <a:r>
              <a:rPr lang="es-PE" sz="1400" dirty="0" err="1">
                <a:solidFill>
                  <a:schemeClr val="tx1"/>
                </a:solidFill>
              </a:rPr>
              <a:t>facecolor</a:t>
            </a:r>
            <a:r>
              <a:rPr lang="es-PE" sz="1400" dirty="0">
                <a:solidFill>
                  <a:schemeClr val="tx1"/>
                </a:solidFill>
              </a:rPr>
              <a:t>='g',</a:t>
            </a:r>
          </a:p>
          <a:p>
            <a:r>
              <a:rPr lang="es-PE" sz="1400" dirty="0">
                <a:solidFill>
                  <a:schemeClr val="tx1"/>
                </a:solidFill>
              </a:rPr>
              <a:t>               </a:t>
            </a:r>
            <a:r>
              <a:rPr lang="es-PE" sz="1400" dirty="0" err="1">
                <a:solidFill>
                  <a:schemeClr val="tx1"/>
                </a:solidFill>
              </a:rPr>
              <a:t>alpha</a:t>
            </a:r>
            <a:r>
              <a:rPr lang="es-PE" sz="1400" dirty="0">
                <a:solidFill>
                  <a:schemeClr val="tx1"/>
                </a:solidFill>
              </a:rPr>
              <a:t>=0.75)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[0, 1].</a:t>
            </a:r>
            <a:r>
              <a:rPr lang="es-PE" sz="1400" dirty="0" err="1">
                <a:solidFill>
                  <a:schemeClr val="tx1"/>
                </a:solidFill>
              </a:rPr>
              <a:t>set_title</a:t>
            </a:r>
            <a:r>
              <a:rPr lang="es-PE" sz="1400" dirty="0">
                <a:solidFill>
                  <a:schemeClr val="tx1"/>
                </a:solidFill>
              </a:rPr>
              <a:t>('step')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[1, 0].</a:t>
            </a:r>
            <a:r>
              <a:rPr lang="es-PE" sz="1400" dirty="0" err="1">
                <a:solidFill>
                  <a:schemeClr val="tx1"/>
                </a:solidFill>
              </a:rPr>
              <a:t>hist</a:t>
            </a:r>
            <a:r>
              <a:rPr lang="es-PE" sz="1400" dirty="0">
                <a:solidFill>
                  <a:schemeClr val="tx1"/>
                </a:solidFill>
              </a:rPr>
              <a:t>(x, </a:t>
            </a:r>
            <a:r>
              <a:rPr lang="es-PE" sz="1400" dirty="0" err="1">
                <a:solidFill>
                  <a:schemeClr val="tx1"/>
                </a:solidFill>
              </a:rPr>
              <a:t>density</a:t>
            </a:r>
            <a:r>
              <a:rPr lang="es-PE" sz="1400" dirty="0">
                <a:solidFill>
                  <a:schemeClr val="tx1"/>
                </a:solidFill>
              </a:rPr>
              <a:t>=True, </a:t>
            </a:r>
            <a:r>
              <a:rPr lang="es-PE" sz="1400" dirty="0" err="1">
                <a:solidFill>
                  <a:schemeClr val="tx1"/>
                </a:solidFill>
              </a:rPr>
              <a:t>histtype</a:t>
            </a:r>
            <a:r>
              <a:rPr lang="es-PE" sz="1400" dirty="0">
                <a:solidFill>
                  <a:schemeClr val="tx1"/>
                </a:solidFill>
              </a:rPr>
              <a:t>='</a:t>
            </a:r>
            <a:r>
              <a:rPr lang="es-PE" sz="1400" dirty="0" err="1">
                <a:solidFill>
                  <a:schemeClr val="tx1"/>
                </a:solidFill>
              </a:rPr>
              <a:t>barstacked</a:t>
            </a:r>
            <a:r>
              <a:rPr lang="es-PE" sz="1400" dirty="0">
                <a:solidFill>
                  <a:schemeClr val="tx1"/>
                </a:solidFill>
              </a:rPr>
              <a:t>', </a:t>
            </a:r>
            <a:r>
              <a:rPr lang="es-PE" sz="1400" dirty="0" err="1">
                <a:solidFill>
                  <a:schemeClr val="tx1"/>
                </a:solidFill>
              </a:rPr>
              <a:t>rwidth</a:t>
            </a:r>
            <a:r>
              <a:rPr lang="es-PE" sz="1400" dirty="0">
                <a:solidFill>
                  <a:schemeClr val="tx1"/>
                </a:solidFill>
              </a:rPr>
              <a:t>=0.8)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[1, 0].</a:t>
            </a:r>
            <a:r>
              <a:rPr lang="es-PE" sz="1400" dirty="0" err="1">
                <a:solidFill>
                  <a:schemeClr val="tx1"/>
                </a:solidFill>
              </a:rPr>
              <a:t>hist</a:t>
            </a:r>
            <a:r>
              <a:rPr lang="es-PE" sz="1400" dirty="0">
                <a:solidFill>
                  <a:schemeClr val="tx1"/>
                </a:solidFill>
              </a:rPr>
              <a:t>(w, </a:t>
            </a:r>
            <a:r>
              <a:rPr lang="es-PE" sz="1400" dirty="0" err="1">
                <a:solidFill>
                  <a:schemeClr val="tx1"/>
                </a:solidFill>
              </a:rPr>
              <a:t>density</a:t>
            </a:r>
            <a:r>
              <a:rPr lang="es-PE" sz="1400" dirty="0">
                <a:solidFill>
                  <a:schemeClr val="tx1"/>
                </a:solidFill>
              </a:rPr>
              <a:t>=True, </a:t>
            </a:r>
            <a:r>
              <a:rPr lang="es-PE" sz="1400" dirty="0" err="1">
                <a:solidFill>
                  <a:schemeClr val="tx1"/>
                </a:solidFill>
              </a:rPr>
              <a:t>histtype</a:t>
            </a:r>
            <a:r>
              <a:rPr lang="es-PE" sz="1400" dirty="0">
                <a:solidFill>
                  <a:schemeClr val="tx1"/>
                </a:solidFill>
              </a:rPr>
              <a:t>='</a:t>
            </a:r>
            <a:r>
              <a:rPr lang="es-PE" sz="1400" dirty="0" err="1">
                <a:solidFill>
                  <a:schemeClr val="tx1"/>
                </a:solidFill>
              </a:rPr>
              <a:t>barstacked</a:t>
            </a:r>
            <a:r>
              <a:rPr lang="es-PE" sz="1400" dirty="0">
                <a:solidFill>
                  <a:schemeClr val="tx1"/>
                </a:solidFill>
              </a:rPr>
              <a:t>', </a:t>
            </a:r>
            <a:r>
              <a:rPr lang="es-PE" sz="1400" dirty="0" err="1">
                <a:solidFill>
                  <a:schemeClr val="tx1"/>
                </a:solidFill>
              </a:rPr>
              <a:t>rwidth</a:t>
            </a:r>
            <a:r>
              <a:rPr lang="es-PE" sz="1400" dirty="0">
                <a:solidFill>
                  <a:schemeClr val="tx1"/>
                </a:solidFill>
              </a:rPr>
              <a:t>=0.8)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[1, 0].</a:t>
            </a:r>
            <a:r>
              <a:rPr lang="es-PE" sz="1400" dirty="0" err="1">
                <a:solidFill>
                  <a:schemeClr val="tx1"/>
                </a:solidFill>
              </a:rPr>
              <a:t>set_title</a:t>
            </a:r>
            <a:r>
              <a:rPr lang="es-PE" sz="1400" dirty="0">
                <a:solidFill>
                  <a:schemeClr val="tx1"/>
                </a:solidFill>
              </a:rPr>
              <a:t>('</a:t>
            </a:r>
            <a:r>
              <a:rPr lang="es-PE" sz="1400" dirty="0" err="1">
                <a:solidFill>
                  <a:schemeClr val="tx1"/>
                </a:solidFill>
              </a:rPr>
              <a:t>barstacked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Create</a:t>
            </a:r>
            <a:r>
              <a:rPr lang="es-PE" sz="1400" dirty="0">
                <a:solidFill>
                  <a:schemeClr val="tx1"/>
                </a:solidFill>
              </a:rPr>
              <a:t> a </a:t>
            </a:r>
            <a:r>
              <a:rPr lang="es-PE" sz="1400" dirty="0" err="1">
                <a:solidFill>
                  <a:schemeClr val="tx1"/>
                </a:solidFill>
              </a:rPr>
              <a:t>histogram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by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providing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bin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edges</a:t>
            </a:r>
            <a:r>
              <a:rPr lang="es-PE" sz="1400" dirty="0">
                <a:solidFill>
                  <a:schemeClr val="tx1"/>
                </a:solidFill>
              </a:rPr>
              <a:t> (</a:t>
            </a:r>
            <a:r>
              <a:rPr lang="es-PE" sz="1400" dirty="0" err="1">
                <a:solidFill>
                  <a:schemeClr val="tx1"/>
                </a:solidFill>
              </a:rPr>
              <a:t>unequally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spaced</a:t>
            </a:r>
            <a:r>
              <a:rPr lang="es-PE" sz="1400" dirty="0">
                <a:solidFill>
                  <a:schemeClr val="tx1"/>
                </a:solidFill>
              </a:rPr>
              <a:t>).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bins</a:t>
            </a:r>
            <a:r>
              <a:rPr lang="es-PE" sz="1400" dirty="0">
                <a:solidFill>
                  <a:schemeClr val="tx1"/>
                </a:solidFill>
              </a:rPr>
              <a:t> = [100, 150, 180, 195, 205, 220, 250, 300]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[1, 1].</a:t>
            </a:r>
            <a:r>
              <a:rPr lang="es-PE" sz="1400" dirty="0" err="1">
                <a:solidFill>
                  <a:schemeClr val="tx1"/>
                </a:solidFill>
              </a:rPr>
              <a:t>hist</a:t>
            </a:r>
            <a:r>
              <a:rPr lang="es-PE" sz="1400" dirty="0">
                <a:solidFill>
                  <a:schemeClr val="tx1"/>
                </a:solidFill>
              </a:rPr>
              <a:t>(x, </a:t>
            </a:r>
            <a:r>
              <a:rPr lang="es-PE" sz="1400" dirty="0" err="1">
                <a:solidFill>
                  <a:schemeClr val="tx1"/>
                </a:solidFill>
              </a:rPr>
              <a:t>bins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density</a:t>
            </a:r>
            <a:r>
              <a:rPr lang="es-PE" sz="1400" dirty="0">
                <a:solidFill>
                  <a:schemeClr val="tx1"/>
                </a:solidFill>
              </a:rPr>
              <a:t>=True, </a:t>
            </a:r>
            <a:r>
              <a:rPr lang="es-PE" sz="1400" dirty="0" err="1">
                <a:solidFill>
                  <a:schemeClr val="tx1"/>
                </a:solidFill>
              </a:rPr>
              <a:t>histtype</a:t>
            </a:r>
            <a:r>
              <a:rPr lang="es-PE" sz="1400" dirty="0">
                <a:solidFill>
                  <a:schemeClr val="tx1"/>
                </a:solidFill>
              </a:rPr>
              <a:t>='bar', </a:t>
            </a:r>
            <a:r>
              <a:rPr lang="es-PE" sz="1400" dirty="0" err="1">
                <a:solidFill>
                  <a:schemeClr val="tx1"/>
                </a:solidFill>
              </a:rPr>
              <a:t>rwidth</a:t>
            </a:r>
            <a:r>
              <a:rPr lang="es-PE" sz="1400" dirty="0">
                <a:solidFill>
                  <a:schemeClr val="tx1"/>
                </a:solidFill>
              </a:rPr>
              <a:t>=0.8)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[1, 1].</a:t>
            </a:r>
            <a:r>
              <a:rPr lang="es-PE" sz="1400" dirty="0" err="1">
                <a:solidFill>
                  <a:schemeClr val="tx1"/>
                </a:solidFill>
              </a:rPr>
              <a:t>set_title</a:t>
            </a:r>
            <a:r>
              <a:rPr lang="es-PE" sz="1400" dirty="0">
                <a:solidFill>
                  <a:schemeClr val="tx1"/>
                </a:solidFill>
              </a:rPr>
              <a:t>('bar, </a:t>
            </a:r>
            <a:r>
              <a:rPr lang="es-PE" sz="1400" dirty="0" err="1">
                <a:solidFill>
                  <a:schemeClr val="tx1"/>
                </a:solidFill>
              </a:rPr>
              <a:t>unequal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bins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fig.tight_layout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FDBC41-E20D-4872-80F1-643094E5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" y="781435"/>
            <a:ext cx="4968552" cy="18903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149170-19F5-4453-9DC1-7B106529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5" y="1259557"/>
            <a:ext cx="4933382" cy="19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5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FF946F1B-67F8-4747-A5CB-B1258B65ED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4577" name="Picture 1">
            <a:extLst>
              <a:ext uri="{FF2B5EF4-FFF2-40B4-BE49-F238E27FC236}">
                <a16:creationId xmlns:a16="http://schemas.microsoft.com/office/drawing/2014/main" id="{60A171FC-22CB-4367-A8FC-F9F3CB2F4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t="25873" r="25726" b="48395"/>
          <a:stretch>
            <a:fillRect/>
          </a:stretch>
        </p:blipFill>
        <p:spPr bwMode="auto">
          <a:xfrm>
            <a:off x="3948113" y="6048375"/>
            <a:ext cx="6048375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367" t="25873" r="25726" b="483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F576B9F1-4672-48EE-A07D-68F11898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41300"/>
            <a:ext cx="751681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9" name="Text Box 3">
            <a:extLst>
              <a:ext uri="{FF2B5EF4-FFF2-40B4-BE49-F238E27FC236}">
                <a16:creationId xmlns:a16="http://schemas.microsoft.com/office/drawing/2014/main" id="{B2AAEBA7-1A7D-49AA-8C2C-254994AD6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586" y="755501"/>
            <a:ext cx="3360737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 dirty="0"/>
              <a:t>log </a:t>
            </a:r>
            <a:br>
              <a:rPr lang="en-GB" altLang="es-PE" sz="4400" dirty="0"/>
            </a:br>
            <a:r>
              <a:rPr lang="en-GB" altLang="es-PE" sz="4400" dirty="0"/>
              <a:t>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DC5082-E3EE-4615-8B20-F11317B6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64" y="623"/>
            <a:ext cx="5327815" cy="399586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B65D5B3-9B07-4C8F-A924-E1F12DDEFAF7}"/>
              </a:ext>
            </a:extLst>
          </p:cNvPr>
          <p:cNvSpPr/>
          <p:nvPr/>
        </p:nvSpPr>
        <p:spPr>
          <a:xfrm>
            <a:off x="359792" y="611485"/>
            <a:ext cx="5038725" cy="8319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fig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ax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plt.subplots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(x, y)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ax.set_title</a:t>
            </a:r>
            <a:r>
              <a:rPr lang="es-PE" dirty="0">
                <a:solidFill>
                  <a:schemeClr val="tx1"/>
                </a:solidFill>
              </a:rPr>
              <a:t>('A single </a:t>
            </a:r>
            <a:r>
              <a:rPr lang="es-PE" dirty="0" err="1">
                <a:solidFill>
                  <a:schemeClr val="tx1"/>
                </a:solidFill>
              </a:rPr>
              <a:t>plot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23A12E-62F3-477F-B295-264B42C9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" y="2987748"/>
            <a:ext cx="4957425" cy="371806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5F3C8C1-F6A7-4008-A694-B02B1A5F72AE}"/>
              </a:ext>
            </a:extLst>
          </p:cNvPr>
          <p:cNvSpPr/>
          <p:nvPr/>
        </p:nvSpPr>
        <p:spPr>
          <a:xfrm>
            <a:off x="4752808" y="4380931"/>
            <a:ext cx="5038725" cy="10785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fig</a:t>
            </a:r>
            <a:r>
              <a:rPr lang="es-PE" dirty="0">
                <a:solidFill>
                  <a:schemeClr val="tx1"/>
                </a:solidFill>
              </a:rPr>
              <a:t>, (ax1, ax2) = </a:t>
            </a:r>
            <a:r>
              <a:rPr lang="es-PE" dirty="0" err="1">
                <a:solidFill>
                  <a:schemeClr val="tx1"/>
                </a:solidFill>
              </a:rPr>
              <a:t>plt.subplots</a:t>
            </a:r>
            <a:r>
              <a:rPr lang="es-PE" dirty="0">
                <a:solidFill>
                  <a:schemeClr val="tx1"/>
                </a:solidFill>
              </a:rPr>
              <a:t>(2)</a:t>
            </a:r>
          </a:p>
          <a:p>
            <a:r>
              <a:rPr lang="es-PE" dirty="0" err="1">
                <a:solidFill>
                  <a:schemeClr val="tx1"/>
                </a:solidFill>
              </a:rPr>
              <a:t>fig.suptitle</a:t>
            </a:r>
            <a:r>
              <a:rPr lang="es-PE" dirty="0">
                <a:solidFill>
                  <a:schemeClr val="tx1"/>
                </a:solidFill>
              </a:rPr>
              <a:t>('</a:t>
            </a:r>
            <a:r>
              <a:rPr lang="es-PE" dirty="0" err="1">
                <a:solidFill>
                  <a:schemeClr val="tx1"/>
                </a:solidFill>
              </a:rPr>
              <a:t>Vertically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stacked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subplots</a:t>
            </a:r>
            <a:r>
              <a:rPr lang="es-PE" dirty="0">
                <a:solidFill>
                  <a:schemeClr val="tx1"/>
                </a:solidFill>
              </a:rPr>
              <a:t>')</a:t>
            </a:r>
          </a:p>
          <a:p>
            <a:r>
              <a:rPr lang="es-PE" dirty="0">
                <a:solidFill>
                  <a:schemeClr val="tx1"/>
                </a:solidFill>
              </a:rPr>
              <a:t>ax1.plot(x, y)</a:t>
            </a:r>
          </a:p>
          <a:p>
            <a:r>
              <a:rPr lang="es-PE" dirty="0">
                <a:solidFill>
                  <a:schemeClr val="tx1"/>
                </a:solidFill>
              </a:rPr>
              <a:t>ax2.plot(x, -y)</a:t>
            </a:r>
          </a:p>
        </p:txBody>
      </p:sp>
    </p:spTree>
    <p:extLst>
      <p:ext uri="{BB962C8B-B14F-4D97-AF65-F5344CB8AC3E}">
        <p14:creationId xmlns:p14="http://schemas.microsoft.com/office/powerpoint/2010/main" val="339173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FE1E8E49-1FE8-43CF-85E9-C96C4A91E5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sp>
        <p:nvSpPr>
          <p:cNvPr id="25601" name="Text Box 1">
            <a:extLst>
              <a:ext uri="{FF2B5EF4-FFF2-40B4-BE49-F238E27FC236}">
                <a16:creationId xmlns:a16="http://schemas.microsoft.com/office/drawing/2014/main" id="{076BCC6F-68B1-40BE-BEE2-E9CE15E6D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28650"/>
            <a:ext cx="8567738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/>
              <a:t>polar </a:t>
            </a:r>
            <a:br>
              <a:rPr lang="en-GB" altLang="es-PE" sz="4400"/>
            </a:br>
            <a:r>
              <a:rPr lang="en-GB" altLang="es-PE" sz="4400"/>
              <a:t>demo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6DDFA12-D3A6-482B-AF6D-1E4F8F60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36550"/>
            <a:ext cx="6845300" cy="68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3E6648-7A42-4E96-B402-705C1153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44" y="899517"/>
            <a:ext cx="4321081" cy="435459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D03DF2-C9F9-4B6E-AA1A-902054D505FD}"/>
              </a:ext>
            </a:extLst>
          </p:cNvPr>
          <p:cNvSpPr/>
          <p:nvPr/>
        </p:nvSpPr>
        <p:spPr>
          <a:xfrm>
            <a:off x="431200" y="282084"/>
            <a:ext cx="5038725" cy="69955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matplotlib.pyplot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plt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import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numpy</a:t>
            </a:r>
            <a:r>
              <a:rPr lang="es-PE" dirty="0">
                <a:solidFill>
                  <a:schemeClr val="tx1"/>
                </a:solidFill>
              </a:rPr>
              <a:t> as </a:t>
            </a:r>
            <a:r>
              <a:rPr lang="es-PE" dirty="0" err="1">
                <a:solidFill>
                  <a:schemeClr val="tx1"/>
                </a:solidFill>
              </a:rPr>
              <a:t>np</a:t>
            </a:r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fig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plt.figure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 err="1">
                <a:solidFill>
                  <a:schemeClr val="tx1"/>
                </a:solidFill>
              </a:rPr>
              <a:t>ax</a:t>
            </a:r>
            <a:r>
              <a:rPr lang="es-PE" dirty="0">
                <a:solidFill>
                  <a:schemeClr val="tx1"/>
                </a:solidFill>
              </a:rPr>
              <a:t> = </a:t>
            </a:r>
            <a:r>
              <a:rPr lang="es-PE" dirty="0" err="1">
                <a:solidFill>
                  <a:schemeClr val="tx1"/>
                </a:solidFill>
              </a:rPr>
              <a:t>fig.add_subplot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projection</a:t>
            </a:r>
            <a:r>
              <a:rPr lang="es-PE" dirty="0">
                <a:solidFill>
                  <a:schemeClr val="tx1"/>
                </a:solidFill>
              </a:rPr>
              <a:t>="polar", </a:t>
            </a:r>
            <a:r>
              <a:rPr lang="es-PE" dirty="0" err="1">
                <a:solidFill>
                  <a:schemeClr val="tx1"/>
                </a:solidFill>
              </a:rPr>
              <a:t>facecolor</a:t>
            </a:r>
            <a:r>
              <a:rPr lang="es-PE" dirty="0">
                <a:solidFill>
                  <a:schemeClr val="tx1"/>
                </a:solidFill>
              </a:rPr>
              <a:t>="</a:t>
            </a:r>
            <a:r>
              <a:rPr lang="es-PE" dirty="0" err="1">
                <a:solidFill>
                  <a:schemeClr val="tx1"/>
                </a:solidFill>
              </a:rPr>
              <a:t>lightgoldenrodyellow</a:t>
            </a:r>
            <a:r>
              <a:rPr lang="es-PE" dirty="0">
                <a:solidFill>
                  <a:schemeClr val="tx1"/>
                </a:solidFill>
              </a:rPr>
              <a:t>")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r = </a:t>
            </a:r>
            <a:r>
              <a:rPr lang="es-PE" dirty="0" err="1">
                <a:solidFill>
                  <a:schemeClr val="tx1"/>
                </a:solidFill>
              </a:rPr>
              <a:t>np.linspace</a:t>
            </a:r>
            <a:r>
              <a:rPr lang="es-PE" dirty="0">
                <a:solidFill>
                  <a:schemeClr val="tx1"/>
                </a:solidFill>
              </a:rPr>
              <a:t>(0, 3, 301)</a:t>
            </a:r>
          </a:p>
          <a:p>
            <a:r>
              <a:rPr lang="es-PE" dirty="0">
                <a:solidFill>
                  <a:schemeClr val="tx1"/>
                </a:solidFill>
              </a:rPr>
              <a:t>theta = 2 * </a:t>
            </a:r>
            <a:r>
              <a:rPr lang="es-PE" dirty="0" err="1">
                <a:solidFill>
                  <a:schemeClr val="tx1"/>
                </a:solidFill>
              </a:rPr>
              <a:t>np.pi</a:t>
            </a:r>
            <a:r>
              <a:rPr lang="es-PE" dirty="0">
                <a:solidFill>
                  <a:schemeClr val="tx1"/>
                </a:solidFill>
              </a:rPr>
              <a:t> * r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(theta, r, color="</a:t>
            </a:r>
            <a:r>
              <a:rPr lang="es-PE" dirty="0" err="1">
                <a:solidFill>
                  <a:schemeClr val="tx1"/>
                </a:solidFill>
              </a:rPr>
              <a:t>tab:orange</a:t>
            </a:r>
            <a:r>
              <a:rPr lang="es-PE" dirty="0">
                <a:solidFill>
                  <a:schemeClr val="tx1"/>
                </a:solidFill>
              </a:rPr>
              <a:t>", </a:t>
            </a:r>
            <a:r>
              <a:rPr lang="es-PE" dirty="0" err="1">
                <a:solidFill>
                  <a:schemeClr val="tx1"/>
                </a:solidFill>
              </a:rPr>
              <a:t>lw</a:t>
            </a:r>
            <a:r>
              <a:rPr lang="es-PE" dirty="0">
                <a:solidFill>
                  <a:schemeClr val="tx1"/>
                </a:solidFill>
              </a:rPr>
              <a:t>=3, </a:t>
            </a:r>
            <a:r>
              <a:rPr lang="es-PE" dirty="0" err="1">
                <a:solidFill>
                  <a:schemeClr val="tx1"/>
                </a:solidFill>
              </a:rPr>
              <a:t>label</a:t>
            </a:r>
            <a:r>
              <a:rPr lang="es-PE" dirty="0">
                <a:solidFill>
                  <a:schemeClr val="tx1"/>
                </a:solidFill>
              </a:rPr>
              <a:t>="a line")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ax.plot</a:t>
            </a:r>
            <a:r>
              <a:rPr lang="es-PE" dirty="0">
                <a:solidFill>
                  <a:schemeClr val="tx1"/>
                </a:solidFill>
              </a:rPr>
              <a:t>(0.5 * theta, r, color="</a:t>
            </a:r>
            <a:r>
              <a:rPr lang="es-PE" dirty="0" err="1">
                <a:solidFill>
                  <a:schemeClr val="tx1"/>
                </a:solidFill>
              </a:rPr>
              <a:t>tab:blue</a:t>
            </a:r>
            <a:r>
              <a:rPr lang="es-PE" dirty="0">
                <a:solidFill>
                  <a:schemeClr val="tx1"/>
                </a:solidFill>
              </a:rPr>
              <a:t>", </a:t>
            </a:r>
            <a:r>
              <a:rPr lang="es-PE" dirty="0" err="1">
                <a:solidFill>
                  <a:schemeClr val="tx1"/>
                </a:solidFill>
              </a:rPr>
              <a:t>ls</a:t>
            </a:r>
            <a:r>
              <a:rPr lang="es-PE" dirty="0">
                <a:solidFill>
                  <a:schemeClr val="tx1"/>
                </a:solidFill>
              </a:rPr>
              <a:t>="--", </a:t>
            </a:r>
            <a:r>
              <a:rPr lang="es-PE" dirty="0" err="1">
                <a:solidFill>
                  <a:schemeClr val="tx1"/>
                </a:solidFill>
              </a:rPr>
              <a:t>lw</a:t>
            </a:r>
            <a:r>
              <a:rPr lang="es-PE" dirty="0">
                <a:solidFill>
                  <a:schemeClr val="tx1"/>
                </a:solidFill>
              </a:rPr>
              <a:t>=3, </a:t>
            </a:r>
            <a:r>
              <a:rPr lang="es-PE" dirty="0" err="1">
                <a:solidFill>
                  <a:schemeClr val="tx1"/>
                </a:solidFill>
              </a:rPr>
              <a:t>label</a:t>
            </a:r>
            <a:r>
              <a:rPr lang="es-PE" dirty="0">
                <a:solidFill>
                  <a:schemeClr val="tx1"/>
                </a:solidFill>
              </a:rPr>
              <a:t>="</a:t>
            </a:r>
            <a:r>
              <a:rPr lang="es-PE" dirty="0" err="1">
                <a:solidFill>
                  <a:schemeClr val="tx1"/>
                </a:solidFill>
              </a:rPr>
              <a:t>another</a:t>
            </a:r>
            <a:r>
              <a:rPr lang="es-PE" dirty="0">
                <a:solidFill>
                  <a:schemeClr val="tx1"/>
                </a:solidFill>
              </a:rPr>
              <a:t> line")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ax.tick_params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grid_color</a:t>
            </a:r>
            <a:r>
              <a:rPr lang="es-PE" dirty="0">
                <a:solidFill>
                  <a:schemeClr val="tx1"/>
                </a:solidFill>
              </a:rPr>
              <a:t>="</a:t>
            </a:r>
            <a:r>
              <a:rPr lang="es-PE" dirty="0" err="1">
                <a:solidFill>
                  <a:schemeClr val="tx1"/>
                </a:solidFill>
              </a:rPr>
              <a:t>palegoldenrod</a:t>
            </a:r>
            <a:r>
              <a:rPr lang="es-PE" dirty="0">
                <a:solidFill>
                  <a:schemeClr val="tx1"/>
                </a:solidFill>
              </a:rPr>
              <a:t>")</a:t>
            </a: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For</a:t>
            </a:r>
            <a:r>
              <a:rPr lang="es-PE" dirty="0">
                <a:solidFill>
                  <a:schemeClr val="tx1"/>
                </a:solidFill>
              </a:rPr>
              <a:t> polar </a:t>
            </a:r>
            <a:r>
              <a:rPr lang="es-PE" dirty="0" err="1">
                <a:solidFill>
                  <a:schemeClr val="tx1"/>
                </a:solidFill>
              </a:rPr>
              <a:t>axes</a:t>
            </a:r>
            <a:r>
              <a:rPr lang="es-PE" dirty="0">
                <a:solidFill>
                  <a:schemeClr val="tx1"/>
                </a:solidFill>
              </a:rPr>
              <a:t>, </a:t>
            </a:r>
            <a:r>
              <a:rPr lang="es-PE" dirty="0" err="1">
                <a:solidFill>
                  <a:schemeClr val="tx1"/>
                </a:solidFill>
              </a:rPr>
              <a:t>it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may</a:t>
            </a:r>
            <a:r>
              <a:rPr lang="es-PE" dirty="0">
                <a:solidFill>
                  <a:schemeClr val="tx1"/>
                </a:solidFill>
              </a:rPr>
              <a:t> be </a:t>
            </a:r>
            <a:r>
              <a:rPr lang="es-PE" dirty="0" err="1">
                <a:solidFill>
                  <a:schemeClr val="tx1"/>
                </a:solidFill>
              </a:rPr>
              <a:t>useful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to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move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legend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slightly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away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from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axes</a:t>
            </a:r>
            <a:r>
              <a:rPr lang="es-PE" dirty="0">
                <a:solidFill>
                  <a:schemeClr val="tx1"/>
                </a:solidFill>
              </a:rPr>
              <a:t> center, </a:t>
            </a:r>
            <a:r>
              <a:rPr lang="es-PE" dirty="0" err="1">
                <a:solidFill>
                  <a:schemeClr val="tx1"/>
                </a:solidFill>
              </a:rPr>
              <a:t>to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avoid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overlap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between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legend</a:t>
            </a:r>
            <a:r>
              <a:rPr lang="es-PE" dirty="0">
                <a:solidFill>
                  <a:schemeClr val="tx1"/>
                </a:solidFill>
              </a:rPr>
              <a:t> and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axes</a:t>
            </a:r>
            <a:r>
              <a:rPr lang="es-PE" dirty="0">
                <a:solidFill>
                  <a:schemeClr val="tx1"/>
                </a:solidFill>
              </a:rPr>
              <a:t>. 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following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</a:t>
            </a:r>
            <a:r>
              <a:rPr lang="es-PE" dirty="0" err="1">
                <a:solidFill>
                  <a:schemeClr val="tx1"/>
                </a:solidFill>
              </a:rPr>
              <a:t>snippet</a:t>
            </a:r>
            <a:r>
              <a:rPr lang="es-PE" dirty="0">
                <a:solidFill>
                  <a:schemeClr val="tx1"/>
                </a:solidFill>
              </a:rPr>
              <a:t> places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legend's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lower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left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corner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just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outside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of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the</a:t>
            </a:r>
            <a:r>
              <a:rPr lang="es-PE" dirty="0">
                <a:solidFill>
                  <a:schemeClr val="tx1"/>
                </a:solidFill>
              </a:rPr>
              <a:t> polar </a:t>
            </a:r>
            <a:r>
              <a:rPr lang="es-PE" dirty="0" err="1">
                <a:solidFill>
                  <a:schemeClr val="tx1"/>
                </a:solidFill>
              </a:rPr>
              <a:t>axes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# at </a:t>
            </a:r>
            <a:r>
              <a:rPr lang="es-PE" dirty="0" err="1">
                <a:solidFill>
                  <a:schemeClr val="tx1"/>
                </a:solidFill>
              </a:rPr>
              <a:t>an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angle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of</a:t>
            </a:r>
            <a:r>
              <a:rPr lang="es-PE" dirty="0">
                <a:solidFill>
                  <a:schemeClr val="tx1"/>
                </a:solidFill>
              </a:rPr>
              <a:t> 67.5 </a:t>
            </a:r>
            <a:r>
              <a:rPr lang="es-PE" dirty="0" err="1">
                <a:solidFill>
                  <a:schemeClr val="tx1"/>
                </a:solidFill>
              </a:rPr>
              <a:t>degrees</a:t>
            </a:r>
            <a:r>
              <a:rPr lang="es-PE" dirty="0">
                <a:solidFill>
                  <a:schemeClr val="tx1"/>
                </a:solidFill>
              </a:rPr>
              <a:t> in polar </a:t>
            </a:r>
            <a:r>
              <a:rPr lang="es-PE" dirty="0" err="1">
                <a:solidFill>
                  <a:schemeClr val="tx1"/>
                </a:solidFill>
              </a:rPr>
              <a:t>coordinates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  <a:p>
            <a:r>
              <a:rPr lang="es-PE" dirty="0" err="1">
                <a:solidFill>
                  <a:schemeClr val="tx1"/>
                </a:solidFill>
              </a:rPr>
              <a:t>angle</a:t>
            </a:r>
            <a:r>
              <a:rPr lang="es-PE" dirty="0">
                <a:solidFill>
                  <a:schemeClr val="tx1"/>
                </a:solidFill>
              </a:rPr>
              <a:t> = np.deg2rad(67.5)</a:t>
            </a:r>
          </a:p>
          <a:p>
            <a:r>
              <a:rPr lang="es-PE" dirty="0" err="1">
                <a:solidFill>
                  <a:schemeClr val="tx1"/>
                </a:solidFill>
              </a:rPr>
              <a:t>ax.legend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loc</a:t>
            </a:r>
            <a:r>
              <a:rPr lang="es-PE" dirty="0">
                <a:solidFill>
                  <a:schemeClr val="tx1"/>
                </a:solidFill>
              </a:rPr>
              <a:t>="</a:t>
            </a:r>
            <a:r>
              <a:rPr lang="es-PE" dirty="0" err="1">
                <a:solidFill>
                  <a:schemeClr val="tx1"/>
                </a:solidFill>
              </a:rPr>
              <a:t>lower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left</a:t>
            </a:r>
            <a:r>
              <a:rPr lang="es-PE" dirty="0">
                <a:solidFill>
                  <a:schemeClr val="tx1"/>
                </a:solidFill>
              </a:rPr>
              <a:t>",</a:t>
            </a:r>
          </a:p>
          <a:p>
            <a:r>
              <a:rPr lang="es-PE" dirty="0">
                <a:solidFill>
                  <a:schemeClr val="tx1"/>
                </a:solidFill>
              </a:rPr>
              <a:t>          </a:t>
            </a:r>
            <a:r>
              <a:rPr lang="es-PE" dirty="0" err="1">
                <a:solidFill>
                  <a:schemeClr val="tx1"/>
                </a:solidFill>
              </a:rPr>
              <a:t>bbox_to_anchor</a:t>
            </a:r>
            <a:r>
              <a:rPr lang="es-PE" dirty="0">
                <a:solidFill>
                  <a:schemeClr val="tx1"/>
                </a:solidFill>
              </a:rPr>
              <a:t>=(.5 + </a:t>
            </a:r>
            <a:r>
              <a:rPr lang="es-PE" dirty="0" err="1">
                <a:solidFill>
                  <a:schemeClr val="tx1"/>
                </a:solidFill>
              </a:rPr>
              <a:t>np.cos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angle</a:t>
            </a:r>
            <a:r>
              <a:rPr lang="es-PE" dirty="0">
                <a:solidFill>
                  <a:schemeClr val="tx1"/>
                </a:solidFill>
              </a:rPr>
              <a:t>)/2, .5 + </a:t>
            </a:r>
            <a:r>
              <a:rPr lang="es-PE" dirty="0" err="1">
                <a:solidFill>
                  <a:schemeClr val="tx1"/>
                </a:solidFill>
              </a:rPr>
              <a:t>np.sin</a:t>
            </a:r>
            <a:r>
              <a:rPr lang="es-PE" dirty="0">
                <a:solidFill>
                  <a:schemeClr val="tx1"/>
                </a:solidFill>
              </a:rPr>
              <a:t>(</a:t>
            </a:r>
            <a:r>
              <a:rPr lang="es-PE" dirty="0" err="1">
                <a:solidFill>
                  <a:schemeClr val="tx1"/>
                </a:solidFill>
              </a:rPr>
              <a:t>angle</a:t>
            </a:r>
            <a:r>
              <a:rPr lang="es-PE" dirty="0">
                <a:solidFill>
                  <a:schemeClr val="tx1"/>
                </a:solidFill>
              </a:rPr>
              <a:t>)/2))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 err="1">
                <a:solidFill>
                  <a:schemeClr val="tx1"/>
                </a:solidFill>
              </a:rPr>
              <a:t>plt.show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418704-EDF3-4D8C-9C5D-B665BDBF711C}"/>
              </a:ext>
            </a:extLst>
          </p:cNvPr>
          <p:cNvSpPr txBox="1"/>
          <p:nvPr/>
        </p:nvSpPr>
        <p:spPr>
          <a:xfrm>
            <a:off x="6192440" y="5868069"/>
            <a:ext cx="1880643" cy="366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tx1"/>
                </a:solidFill>
              </a:rPr>
              <a:t>Polar </a:t>
            </a:r>
            <a:r>
              <a:rPr lang="es-ES" sz="2000" b="1" dirty="0" err="1">
                <a:solidFill>
                  <a:schemeClr val="tx1"/>
                </a:solidFill>
              </a:rPr>
              <a:t>Legend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endParaRPr lang="es-PE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6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6FAD0C3D-BD97-46DF-9C8D-DA925AF083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6625" name="Picture 1">
            <a:extLst>
              <a:ext uri="{FF2B5EF4-FFF2-40B4-BE49-F238E27FC236}">
                <a16:creationId xmlns:a16="http://schemas.microsoft.com/office/drawing/2014/main" id="{7A537934-6E25-4F19-9D8E-B18C0C21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5" t="22545" r="23531" b="26488"/>
          <a:stretch>
            <a:fillRect/>
          </a:stretch>
        </p:blipFill>
        <p:spPr bwMode="auto">
          <a:xfrm>
            <a:off x="0" y="849313"/>
            <a:ext cx="8904288" cy="671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735" t="22545" r="23531" b="264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ABB6FE85-6730-447F-98E3-549E1E34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t="53253" r="15047" b="16220"/>
          <a:stretch>
            <a:fillRect/>
          </a:stretch>
        </p:blipFill>
        <p:spPr bwMode="auto">
          <a:xfrm>
            <a:off x="3106738" y="5207000"/>
            <a:ext cx="69723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367" t="53253" r="15047" b="1622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AA721133-ACEE-4706-9366-ADDDB03DA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100013"/>
            <a:ext cx="613251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/>
              <a:t>text alignment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C59F85-1411-46E0-9750-18F3F350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85" y="0"/>
            <a:ext cx="6096000" cy="4572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0ADCDE8-D9B4-460D-B60E-93C6A4AAC780}"/>
              </a:ext>
            </a:extLst>
          </p:cNvPr>
          <p:cNvSpPr/>
          <p:nvPr/>
        </p:nvSpPr>
        <p:spPr>
          <a:xfrm>
            <a:off x="-7144" y="3131765"/>
            <a:ext cx="5038725" cy="35989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plt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np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def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addtext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):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ax.text</a:t>
            </a:r>
            <a:r>
              <a:rPr lang="es-PE" sz="1600" dirty="0">
                <a:solidFill>
                  <a:schemeClr val="tx1"/>
                </a:solidFill>
              </a:rPr>
              <a:t>(0.5, 0.5, 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0',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rotation</a:t>
            </a:r>
            <a:r>
              <a:rPr lang="es-PE" sz="1600" dirty="0">
                <a:solidFill>
                  <a:schemeClr val="tx1"/>
                </a:solidFill>
              </a:rPr>
              <a:t>=0)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ax.text</a:t>
            </a:r>
            <a:r>
              <a:rPr lang="es-PE" sz="1600" dirty="0">
                <a:solidFill>
                  <a:schemeClr val="tx1"/>
                </a:solidFill>
              </a:rPr>
              <a:t>(1.5, 0.5, 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45',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rotation</a:t>
            </a:r>
            <a:r>
              <a:rPr lang="es-PE" sz="1600" dirty="0">
                <a:solidFill>
                  <a:schemeClr val="tx1"/>
                </a:solidFill>
              </a:rPr>
              <a:t>=45)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ax.text</a:t>
            </a:r>
            <a:r>
              <a:rPr lang="es-PE" sz="1600" dirty="0">
                <a:solidFill>
                  <a:schemeClr val="tx1"/>
                </a:solidFill>
              </a:rPr>
              <a:t>(2.5, 0.5, 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135',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rotation</a:t>
            </a:r>
            <a:r>
              <a:rPr lang="es-PE" sz="1600" dirty="0">
                <a:solidFill>
                  <a:schemeClr val="tx1"/>
                </a:solidFill>
              </a:rPr>
              <a:t>=135)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ax.text</a:t>
            </a:r>
            <a:r>
              <a:rPr lang="es-PE" sz="1600" dirty="0">
                <a:solidFill>
                  <a:schemeClr val="tx1"/>
                </a:solidFill>
              </a:rPr>
              <a:t>(3.5, 0.5, 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225',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rotation</a:t>
            </a:r>
            <a:r>
              <a:rPr lang="es-PE" sz="1600" dirty="0">
                <a:solidFill>
                  <a:schemeClr val="tx1"/>
                </a:solidFill>
              </a:rPr>
              <a:t>=225)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ax.text</a:t>
            </a:r>
            <a:r>
              <a:rPr lang="es-PE" sz="1600" dirty="0">
                <a:solidFill>
                  <a:schemeClr val="tx1"/>
                </a:solidFill>
              </a:rPr>
              <a:t>(4.5, 0.5, 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 -45', </a:t>
            </a:r>
            <a:r>
              <a:rPr lang="es-PE" sz="1600" dirty="0" err="1">
                <a:solidFill>
                  <a:schemeClr val="tx1"/>
                </a:solidFill>
              </a:rPr>
              <a:t>props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rotation</a:t>
            </a:r>
            <a:r>
              <a:rPr lang="es-PE" sz="1600" dirty="0">
                <a:solidFill>
                  <a:schemeClr val="tx1"/>
                </a:solidFill>
              </a:rPr>
              <a:t>=-45)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x in </a:t>
            </a:r>
            <a:r>
              <a:rPr lang="es-PE" sz="1600" dirty="0" err="1">
                <a:solidFill>
                  <a:schemeClr val="tx1"/>
                </a:solidFill>
              </a:rPr>
              <a:t>range</a:t>
            </a:r>
            <a:r>
              <a:rPr lang="es-PE" sz="1600" dirty="0">
                <a:solidFill>
                  <a:schemeClr val="tx1"/>
                </a:solidFill>
              </a:rPr>
              <a:t>(0, 5):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   </a:t>
            </a:r>
            <a:r>
              <a:rPr lang="es-PE" sz="1600" dirty="0" err="1">
                <a:solidFill>
                  <a:schemeClr val="tx1"/>
                </a:solidFill>
              </a:rPr>
              <a:t>ax.scatter</a:t>
            </a:r>
            <a:r>
              <a:rPr lang="es-PE" sz="1600" dirty="0">
                <a:solidFill>
                  <a:schemeClr val="tx1"/>
                </a:solidFill>
              </a:rPr>
              <a:t>(x + 0.5, 0.5, color='r', </a:t>
            </a:r>
            <a:r>
              <a:rPr lang="es-PE" sz="1600" dirty="0" err="1">
                <a:solidFill>
                  <a:schemeClr val="tx1"/>
                </a:solidFill>
              </a:rPr>
              <a:t>alpha</a:t>
            </a:r>
            <a:r>
              <a:rPr lang="es-PE" sz="1600" dirty="0">
                <a:solidFill>
                  <a:schemeClr val="tx1"/>
                </a:solidFill>
              </a:rPr>
              <a:t>=0.5)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ax.set_yticks</a:t>
            </a:r>
            <a:r>
              <a:rPr lang="es-PE" sz="1600" dirty="0">
                <a:solidFill>
                  <a:schemeClr val="tx1"/>
                </a:solidFill>
              </a:rPr>
              <a:t>([0, .5, 1])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ax.set_xticks</a:t>
            </a:r>
            <a:r>
              <a:rPr lang="es-PE" sz="1600" dirty="0">
                <a:solidFill>
                  <a:schemeClr val="tx1"/>
                </a:solidFill>
              </a:rPr>
              <a:t>(</a:t>
            </a:r>
            <a:r>
              <a:rPr lang="es-PE" sz="1600" dirty="0" err="1">
                <a:solidFill>
                  <a:schemeClr val="tx1"/>
                </a:solidFill>
              </a:rPr>
              <a:t>np.arange</a:t>
            </a:r>
            <a:r>
              <a:rPr lang="es-PE" sz="1600" dirty="0">
                <a:solidFill>
                  <a:schemeClr val="tx1"/>
                </a:solidFill>
              </a:rPr>
              <a:t>(0, 5.1, 0.5))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ax.set_xlim</a:t>
            </a:r>
            <a:r>
              <a:rPr lang="es-PE" sz="1600" dirty="0">
                <a:solidFill>
                  <a:schemeClr val="tx1"/>
                </a:solidFill>
              </a:rPr>
              <a:t>(0, 5)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</a:t>
            </a:r>
            <a:r>
              <a:rPr lang="es-PE" sz="1600" dirty="0" err="1">
                <a:solidFill>
                  <a:schemeClr val="tx1"/>
                </a:solidFill>
              </a:rPr>
              <a:t>ax.grid</a:t>
            </a:r>
            <a:r>
              <a:rPr lang="es-PE" sz="1600" dirty="0">
                <a:solidFill>
                  <a:schemeClr val="tx1"/>
                </a:solidFill>
              </a:rPr>
              <a:t>(True)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6E4442D-4D70-4E30-B2FF-FF84BC1C9C4F}"/>
              </a:ext>
            </a:extLst>
          </p:cNvPr>
          <p:cNvSpPr/>
          <p:nvPr/>
        </p:nvSpPr>
        <p:spPr>
          <a:xfrm>
            <a:off x="4824288" y="4937783"/>
            <a:ext cx="5038725" cy="23929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400" dirty="0">
                <a:solidFill>
                  <a:schemeClr val="tx1"/>
                </a:solidFill>
              </a:rPr>
              <a:t># </a:t>
            </a:r>
            <a:r>
              <a:rPr lang="es-PE" sz="1400" dirty="0" err="1">
                <a:solidFill>
                  <a:schemeClr val="tx1"/>
                </a:solidFill>
              </a:rPr>
              <a:t>the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text</a:t>
            </a:r>
            <a:r>
              <a:rPr lang="es-PE" sz="1400" dirty="0">
                <a:solidFill>
                  <a:schemeClr val="tx1"/>
                </a:solidFill>
              </a:rPr>
              <a:t> </a:t>
            </a:r>
            <a:r>
              <a:rPr lang="es-PE" sz="1400" dirty="0" err="1">
                <a:solidFill>
                  <a:schemeClr val="tx1"/>
                </a:solidFill>
              </a:rPr>
              <a:t>bounding</a:t>
            </a:r>
            <a:r>
              <a:rPr lang="es-PE" sz="1400" dirty="0">
                <a:solidFill>
                  <a:schemeClr val="tx1"/>
                </a:solidFill>
              </a:rPr>
              <a:t> box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bbox</a:t>
            </a:r>
            <a:r>
              <a:rPr lang="es-PE" sz="1400" dirty="0">
                <a:solidFill>
                  <a:schemeClr val="tx1"/>
                </a:solidFill>
              </a:rPr>
              <a:t> = {'</a:t>
            </a:r>
            <a:r>
              <a:rPr lang="es-PE" sz="1400" dirty="0" err="1">
                <a:solidFill>
                  <a:schemeClr val="tx1"/>
                </a:solidFill>
              </a:rPr>
              <a:t>fc</a:t>
            </a:r>
            <a:r>
              <a:rPr lang="es-PE" sz="1400" dirty="0">
                <a:solidFill>
                  <a:schemeClr val="tx1"/>
                </a:solidFill>
              </a:rPr>
              <a:t>': '0.8', '</a:t>
            </a:r>
            <a:r>
              <a:rPr lang="es-PE" sz="1400" dirty="0" err="1">
                <a:solidFill>
                  <a:schemeClr val="tx1"/>
                </a:solidFill>
              </a:rPr>
              <a:t>pad</a:t>
            </a:r>
            <a:r>
              <a:rPr lang="es-PE" sz="1400" dirty="0">
                <a:solidFill>
                  <a:schemeClr val="tx1"/>
                </a:solidFill>
              </a:rPr>
              <a:t>': 0}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fig</a:t>
            </a:r>
            <a:r>
              <a:rPr lang="es-PE" sz="1400" dirty="0">
                <a:solidFill>
                  <a:schemeClr val="tx1"/>
                </a:solidFill>
              </a:rPr>
              <a:t>, </a:t>
            </a:r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 = </a:t>
            </a:r>
            <a:r>
              <a:rPr lang="es-PE" sz="1400" dirty="0" err="1">
                <a:solidFill>
                  <a:schemeClr val="tx1"/>
                </a:solidFill>
              </a:rPr>
              <a:t>plt.subplots</a:t>
            </a:r>
            <a:r>
              <a:rPr lang="es-PE" sz="1400" dirty="0">
                <a:solidFill>
                  <a:schemeClr val="tx1"/>
                </a:solidFill>
              </a:rPr>
              <a:t>(2, 1, </a:t>
            </a:r>
            <a:r>
              <a:rPr lang="es-PE" sz="1400" dirty="0" err="1">
                <a:solidFill>
                  <a:schemeClr val="tx1"/>
                </a:solidFill>
              </a:rPr>
              <a:t>sharex</a:t>
            </a:r>
            <a:r>
              <a:rPr lang="es-PE" sz="1400" dirty="0">
                <a:solidFill>
                  <a:schemeClr val="tx1"/>
                </a:solidFill>
              </a:rPr>
              <a:t>=True)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addtext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[0], {'ha': 'center', 'va': 'center', '</a:t>
            </a:r>
            <a:r>
              <a:rPr lang="es-PE" sz="1400" dirty="0" err="1">
                <a:solidFill>
                  <a:schemeClr val="tx1"/>
                </a:solidFill>
              </a:rPr>
              <a:t>bbox</a:t>
            </a:r>
            <a:r>
              <a:rPr lang="es-PE" sz="1400" dirty="0">
                <a:solidFill>
                  <a:schemeClr val="tx1"/>
                </a:solidFill>
              </a:rPr>
              <a:t>': </a:t>
            </a:r>
            <a:r>
              <a:rPr lang="es-PE" sz="1400" dirty="0" err="1">
                <a:solidFill>
                  <a:schemeClr val="tx1"/>
                </a:solidFill>
              </a:rPr>
              <a:t>bbox</a:t>
            </a:r>
            <a:r>
              <a:rPr lang="es-PE" sz="1400" dirty="0">
                <a:solidFill>
                  <a:schemeClr val="tx1"/>
                </a:solidFill>
              </a:rPr>
              <a:t>})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[0].</a:t>
            </a:r>
            <a:r>
              <a:rPr lang="es-PE" sz="1400" dirty="0" err="1">
                <a:solidFill>
                  <a:schemeClr val="tx1"/>
                </a:solidFill>
              </a:rPr>
              <a:t>set_ylabel</a:t>
            </a:r>
            <a:r>
              <a:rPr lang="es-PE" sz="1400" dirty="0">
                <a:solidFill>
                  <a:schemeClr val="tx1"/>
                </a:solidFill>
              </a:rPr>
              <a:t>('center / center')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addtext</a:t>
            </a:r>
            <a:r>
              <a:rPr lang="es-PE" sz="1400" dirty="0">
                <a:solidFill>
                  <a:schemeClr val="tx1"/>
                </a:solidFill>
              </a:rPr>
              <a:t>(</a:t>
            </a:r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[1], {'ha': '</a:t>
            </a:r>
            <a:r>
              <a:rPr lang="es-PE" sz="1400" dirty="0" err="1">
                <a:solidFill>
                  <a:schemeClr val="tx1"/>
                </a:solidFill>
              </a:rPr>
              <a:t>left</a:t>
            </a:r>
            <a:r>
              <a:rPr lang="es-PE" sz="1400" dirty="0">
                <a:solidFill>
                  <a:schemeClr val="tx1"/>
                </a:solidFill>
              </a:rPr>
              <a:t>', 'va': '</a:t>
            </a:r>
            <a:r>
              <a:rPr lang="es-PE" sz="1400" dirty="0" err="1">
                <a:solidFill>
                  <a:schemeClr val="tx1"/>
                </a:solidFill>
              </a:rPr>
              <a:t>bottom</a:t>
            </a:r>
            <a:r>
              <a:rPr lang="es-PE" sz="1400" dirty="0">
                <a:solidFill>
                  <a:schemeClr val="tx1"/>
                </a:solidFill>
              </a:rPr>
              <a:t>', '</a:t>
            </a:r>
            <a:r>
              <a:rPr lang="es-PE" sz="1400" dirty="0" err="1">
                <a:solidFill>
                  <a:schemeClr val="tx1"/>
                </a:solidFill>
              </a:rPr>
              <a:t>bbox</a:t>
            </a:r>
            <a:r>
              <a:rPr lang="es-PE" sz="1400" dirty="0">
                <a:solidFill>
                  <a:schemeClr val="tx1"/>
                </a:solidFill>
              </a:rPr>
              <a:t>': </a:t>
            </a:r>
            <a:r>
              <a:rPr lang="es-PE" sz="1400" dirty="0" err="1">
                <a:solidFill>
                  <a:schemeClr val="tx1"/>
                </a:solidFill>
              </a:rPr>
              <a:t>bbox</a:t>
            </a:r>
            <a:r>
              <a:rPr lang="es-PE" sz="1400" dirty="0">
                <a:solidFill>
                  <a:schemeClr val="tx1"/>
                </a:solidFill>
              </a:rPr>
              <a:t>})</a:t>
            </a:r>
          </a:p>
          <a:p>
            <a:r>
              <a:rPr lang="es-PE" sz="1400" dirty="0" err="1">
                <a:solidFill>
                  <a:schemeClr val="tx1"/>
                </a:solidFill>
              </a:rPr>
              <a:t>axs</a:t>
            </a:r>
            <a:r>
              <a:rPr lang="es-PE" sz="1400" dirty="0">
                <a:solidFill>
                  <a:schemeClr val="tx1"/>
                </a:solidFill>
              </a:rPr>
              <a:t>[1].</a:t>
            </a:r>
            <a:r>
              <a:rPr lang="es-PE" sz="1400" dirty="0" err="1">
                <a:solidFill>
                  <a:schemeClr val="tx1"/>
                </a:solidFill>
              </a:rPr>
              <a:t>set_ylabel</a:t>
            </a:r>
            <a:r>
              <a:rPr lang="es-PE" sz="1400" dirty="0">
                <a:solidFill>
                  <a:schemeClr val="tx1"/>
                </a:solidFill>
              </a:rPr>
              <a:t>('</a:t>
            </a:r>
            <a:r>
              <a:rPr lang="es-PE" sz="1400" dirty="0" err="1">
                <a:solidFill>
                  <a:schemeClr val="tx1"/>
                </a:solidFill>
              </a:rPr>
              <a:t>left</a:t>
            </a:r>
            <a:r>
              <a:rPr lang="es-PE" sz="1400" dirty="0">
                <a:solidFill>
                  <a:schemeClr val="tx1"/>
                </a:solidFill>
              </a:rPr>
              <a:t> / </a:t>
            </a:r>
            <a:r>
              <a:rPr lang="es-PE" sz="1400" dirty="0" err="1">
                <a:solidFill>
                  <a:schemeClr val="tx1"/>
                </a:solidFill>
              </a:rPr>
              <a:t>bottom</a:t>
            </a:r>
            <a:r>
              <a:rPr lang="es-PE" sz="1400" dirty="0">
                <a:solidFill>
                  <a:schemeClr val="tx1"/>
                </a:solidFill>
              </a:rPr>
              <a:t>')</a:t>
            </a:r>
          </a:p>
          <a:p>
            <a:endParaRPr lang="es-PE" sz="1400" dirty="0">
              <a:solidFill>
                <a:schemeClr val="tx1"/>
              </a:solidFill>
            </a:endParaRPr>
          </a:p>
          <a:p>
            <a:r>
              <a:rPr lang="es-PE" sz="1400" dirty="0" err="1">
                <a:solidFill>
                  <a:schemeClr val="tx1"/>
                </a:solidFill>
              </a:rPr>
              <a:t>plt.show</a:t>
            </a:r>
            <a:r>
              <a:rPr lang="es-PE" sz="14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8963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E8AED77E-033A-4696-8D89-17F9545D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8001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3E359235-DBF2-4DAA-A924-E894EE0B83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8673" name="Picture 1">
            <a:extLst>
              <a:ext uri="{FF2B5EF4-FFF2-40B4-BE49-F238E27FC236}">
                <a16:creationId xmlns:a16="http://schemas.microsoft.com/office/drawing/2014/main" id="{3E71B8D9-391B-4859-8B0C-264C44BD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Text Box 2">
            <a:extLst>
              <a:ext uri="{FF2B5EF4-FFF2-40B4-BE49-F238E27FC236}">
                <a16:creationId xmlns:a16="http://schemas.microsoft.com/office/drawing/2014/main" id="{52D31604-7C71-4F2B-AB5B-A254DED73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414338"/>
            <a:ext cx="2335212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9D8B3C0C-25FC-40BB-A5F8-3EFFAF52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8113"/>
            <a:ext cx="317500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GB" altLang="es-PE" sz="2700" dirty="0"/>
              <a:t>matplotlib screenshot</a:t>
            </a:r>
          </a:p>
          <a:p>
            <a:pPr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GB" altLang="es-PE" sz="2700" dirty="0" err="1"/>
              <a:t>TeX</a:t>
            </a:r>
            <a:r>
              <a:rPr lang="en-GB" altLang="es-PE" sz="2700" dirty="0"/>
              <a:t> support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2298A60-CDA5-4CA3-9BF0-EB2BDA4B2D0F}"/>
              </a:ext>
            </a:extLst>
          </p:cNvPr>
          <p:cNvSpPr/>
          <p:nvPr/>
        </p:nvSpPr>
        <p:spPr>
          <a:xfrm>
            <a:off x="35597" y="251445"/>
            <a:ext cx="5038725" cy="57356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from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rc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from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arange</a:t>
            </a:r>
            <a:r>
              <a:rPr lang="es-PE" sz="1600" dirty="0">
                <a:solidFill>
                  <a:schemeClr val="tx1"/>
                </a:solidFill>
              </a:rPr>
              <a:t>, cos, pi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from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figure, </a:t>
            </a:r>
            <a:r>
              <a:rPr lang="es-PE" sz="1600" dirty="0" err="1">
                <a:solidFill>
                  <a:schemeClr val="tx1"/>
                </a:solidFill>
              </a:rPr>
              <a:t>axes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plot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xlabel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ylabel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title</a:t>
            </a:r>
            <a:r>
              <a:rPr lang="es-PE" sz="1600" dirty="0">
                <a:solidFill>
                  <a:schemeClr val="tx1"/>
                </a:solidFill>
              </a:rPr>
              <a:t>, \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</a:t>
            </a:r>
            <a:r>
              <a:rPr lang="es-PE" sz="1600" dirty="0" err="1">
                <a:solidFill>
                  <a:schemeClr val="tx1"/>
                </a:solidFill>
              </a:rPr>
              <a:t>grid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savefig</a:t>
            </a:r>
            <a:r>
              <a:rPr lang="es-PE" sz="1600" dirty="0">
                <a:solidFill>
                  <a:schemeClr val="tx1"/>
                </a:solidFill>
              </a:rPr>
              <a:t>, show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rc</a:t>
            </a:r>
            <a:r>
              <a:rPr lang="es-PE" sz="1600" dirty="0">
                <a:solidFill>
                  <a:schemeClr val="tx1"/>
                </a:solidFill>
              </a:rPr>
              <a:t>('</a:t>
            </a:r>
            <a:r>
              <a:rPr lang="es-PE" sz="1600" dirty="0" err="1">
                <a:solidFill>
                  <a:schemeClr val="tx1"/>
                </a:solidFill>
              </a:rPr>
              <a:t>text</a:t>
            </a:r>
            <a:r>
              <a:rPr lang="es-PE" sz="1600" dirty="0">
                <a:solidFill>
                  <a:schemeClr val="tx1"/>
                </a:solidFill>
              </a:rPr>
              <a:t>', </a:t>
            </a:r>
            <a:r>
              <a:rPr lang="es-PE" sz="1600" dirty="0" err="1">
                <a:solidFill>
                  <a:schemeClr val="tx1"/>
                </a:solidFill>
              </a:rPr>
              <a:t>usetex</a:t>
            </a:r>
            <a:r>
              <a:rPr lang="es-PE" sz="1600" dirty="0">
                <a:solidFill>
                  <a:schemeClr val="tx1"/>
                </a:solidFill>
              </a:rPr>
              <a:t>=True)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rc</a:t>
            </a:r>
            <a:r>
              <a:rPr lang="es-PE" sz="1600" dirty="0">
                <a:solidFill>
                  <a:schemeClr val="tx1"/>
                </a:solidFill>
              </a:rPr>
              <a:t>('</a:t>
            </a:r>
            <a:r>
              <a:rPr lang="es-PE" sz="1600" dirty="0" err="1">
                <a:solidFill>
                  <a:schemeClr val="tx1"/>
                </a:solidFill>
              </a:rPr>
              <a:t>font</a:t>
            </a:r>
            <a:r>
              <a:rPr lang="es-PE" sz="1600" dirty="0">
                <a:solidFill>
                  <a:schemeClr val="tx1"/>
                </a:solidFill>
              </a:rPr>
              <a:t>', </a:t>
            </a:r>
            <a:r>
              <a:rPr lang="es-PE" sz="1600" dirty="0" err="1">
                <a:solidFill>
                  <a:schemeClr val="tx1"/>
                </a:solidFill>
              </a:rPr>
              <a:t>family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serif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r>
              <a:rPr lang="es-PE" sz="1600" dirty="0">
                <a:solidFill>
                  <a:schemeClr val="tx1"/>
                </a:solidFill>
              </a:rPr>
              <a:t>figure(1, </a:t>
            </a:r>
            <a:r>
              <a:rPr lang="es-PE" sz="1600" dirty="0" err="1">
                <a:solidFill>
                  <a:schemeClr val="tx1"/>
                </a:solidFill>
              </a:rPr>
              <a:t>figsize</a:t>
            </a:r>
            <a:r>
              <a:rPr lang="es-PE" sz="1600" dirty="0">
                <a:solidFill>
                  <a:schemeClr val="tx1"/>
                </a:solidFill>
              </a:rPr>
              <a:t>=(6,4))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axes</a:t>
            </a:r>
            <a:r>
              <a:rPr lang="es-PE" sz="1600" dirty="0">
                <a:solidFill>
                  <a:schemeClr val="tx1"/>
                </a:solidFill>
              </a:rPr>
              <a:t>([0.1, 0.1, 0.8, 0.7])</a:t>
            </a:r>
          </a:p>
          <a:p>
            <a:r>
              <a:rPr lang="es-PE" sz="1600" dirty="0">
                <a:solidFill>
                  <a:schemeClr val="tx1"/>
                </a:solidFill>
              </a:rPr>
              <a:t>t = </a:t>
            </a:r>
            <a:r>
              <a:rPr lang="es-PE" sz="1600" dirty="0" err="1">
                <a:solidFill>
                  <a:schemeClr val="tx1"/>
                </a:solidFill>
              </a:rPr>
              <a:t>arange</a:t>
            </a:r>
            <a:r>
              <a:rPr lang="es-PE" sz="1600" dirty="0">
                <a:solidFill>
                  <a:schemeClr val="tx1"/>
                </a:solidFill>
              </a:rPr>
              <a:t>(0.0, 1.0+0.01, 0.01)</a:t>
            </a:r>
          </a:p>
          <a:p>
            <a:r>
              <a:rPr lang="es-PE" sz="1600" dirty="0">
                <a:solidFill>
                  <a:schemeClr val="tx1"/>
                </a:solidFill>
              </a:rPr>
              <a:t>s = cos(2*2*pi*t)+2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plot</a:t>
            </a:r>
            <a:r>
              <a:rPr lang="es-PE" sz="1600" dirty="0">
                <a:solidFill>
                  <a:schemeClr val="tx1"/>
                </a:solidFill>
              </a:rPr>
              <a:t>(t, s) 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xlabel</a:t>
            </a:r>
            <a:r>
              <a:rPr lang="es-PE" sz="1600" dirty="0">
                <a:solidFill>
                  <a:schemeClr val="tx1"/>
                </a:solidFill>
              </a:rPr>
              <a:t>(r'\</a:t>
            </a:r>
            <a:r>
              <a:rPr lang="es-PE" sz="1600" dirty="0" err="1">
                <a:solidFill>
                  <a:schemeClr val="tx1"/>
                </a:solidFill>
              </a:rPr>
              <a:t>textbf</a:t>
            </a:r>
            <a:r>
              <a:rPr lang="es-PE" sz="1600" dirty="0">
                <a:solidFill>
                  <a:schemeClr val="tx1"/>
                </a:solidFill>
              </a:rPr>
              <a:t>{time (s)}')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ylabel</a:t>
            </a:r>
            <a:r>
              <a:rPr lang="es-PE" sz="1600" dirty="0">
                <a:solidFill>
                  <a:schemeClr val="tx1"/>
                </a:solidFill>
              </a:rPr>
              <a:t>(r'\</a:t>
            </a:r>
            <a:r>
              <a:rPr lang="es-PE" sz="1600" dirty="0" err="1">
                <a:solidFill>
                  <a:schemeClr val="tx1"/>
                </a:solidFill>
              </a:rPr>
              <a:t>textit</a:t>
            </a:r>
            <a:r>
              <a:rPr lang="es-PE" sz="1600" dirty="0">
                <a:solidFill>
                  <a:schemeClr val="tx1"/>
                </a:solidFill>
              </a:rPr>
              <a:t>{</a:t>
            </a:r>
            <a:r>
              <a:rPr lang="es-PE" sz="1600" dirty="0" err="1">
                <a:solidFill>
                  <a:schemeClr val="tx1"/>
                </a:solidFill>
              </a:rPr>
              <a:t>voltage</a:t>
            </a:r>
            <a:r>
              <a:rPr lang="es-PE" sz="1600" dirty="0">
                <a:solidFill>
                  <a:schemeClr val="tx1"/>
                </a:solidFill>
              </a:rPr>
              <a:t> (</a:t>
            </a:r>
            <a:r>
              <a:rPr lang="es-PE" sz="1600" dirty="0" err="1">
                <a:solidFill>
                  <a:schemeClr val="tx1"/>
                </a:solidFill>
              </a:rPr>
              <a:t>mV</a:t>
            </a:r>
            <a:r>
              <a:rPr lang="es-PE" sz="1600" dirty="0">
                <a:solidFill>
                  <a:schemeClr val="tx1"/>
                </a:solidFill>
              </a:rPr>
              <a:t>)}',</a:t>
            </a:r>
            <a:r>
              <a:rPr lang="es-PE" sz="1600" dirty="0" err="1">
                <a:solidFill>
                  <a:schemeClr val="tx1"/>
                </a:solidFill>
              </a:rPr>
              <a:t>fontsize</a:t>
            </a:r>
            <a:r>
              <a:rPr lang="es-PE" sz="1600" dirty="0">
                <a:solidFill>
                  <a:schemeClr val="tx1"/>
                </a:solidFill>
              </a:rPr>
              <a:t>=16)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title</a:t>
            </a:r>
            <a:r>
              <a:rPr lang="es-PE" sz="1600" dirty="0">
                <a:solidFill>
                  <a:schemeClr val="tx1"/>
                </a:solidFill>
              </a:rPr>
              <a:t>(r"\</a:t>
            </a:r>
            <a:r>
              <a:rPr lang="es-PE" sz="1600" dirty="0" err="1">
                <a:solidFill>
                  <a:schemeClr val="tx1"/>
                </a:solidFill>
              </a:rPr>
              <a:t>TeX</a:t>
            </a:r>
            <a:r>
              <a:rPr lang="es-PE" sz="1600" dirty="0">
                <a:solidFill>
                  <a:schemeClr val="tx1"/>
                </a:solidFill>
              </a:rPr>
              <a:t>\ </a:t>
            </a:r>
            <a:r>
              <a:rPr lang="es-PE" sz="1600" dirty="0" err="1">
                <a:solidFill>
                  <a:schemeClr val="tx1"/>
                </a:solidFill>
              </a:rPr>
              <a:t>is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Number</a:t>
            </a:r>
            <a:r>
              <a:rPr lang="es-PE" sz="1600" dirty="0">
                <a:solidFill>
                  <a:schemeClr val="tx1"/>
                </a:solidFill>
              </a:rPr>
              <a:t> $\</a:t>
            </a:r>
            <a:r>
              <a:rPr lang="es-PE" sz="1600" dirty="0" err="1">
                <a:solidFill>
                  <a:schemeClr val="tx1"/>
                </a:solidFill>
              </a:rPr>
              <a:t>displaystyle</a:t>
            </a:r>
            <a:r>
              <a:rPr lang="es-PE" sz="1600" dirty="0">
                <a:solidFill>
                  <a:schemeClr val="tx1"/>
                </a:solidFill>
              </a:rPr>
              <a:t>\sum_{n=1}^\</a:t>
            </a:r>
            <a:r>
              <a:rPr lang="es-PE" sz="1600" dirty="0" err="1">
                <a:solidFill>
                  <a:schemeClr val="tx1"/>
                </a:solidFill>
              </a:rPr>
              <a:t>infty</a:t>
            </a:r>
            <a:r>
              <a:rPr lang="es-PE" sz="1600" dirty="0">
                <a:solidFill>
                  <a:schemeClr val="tx1"/>
                </a:solidFill>
              </a:rPr>
              <a:t>\frac{-e^{i\pi}}{2^n}$!",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 </a:t>
            </a:r>
            <a:r>
              <a:rPr lang="es-PE" sz="1600" dirty="0" err="1">
                <a:solidFill>
                  <a:schemeClr val="tx1"/>
                </a:solidFill>
              </a:rPr>
              <a:t>fontsize</a:t>
            </a:r>
            <a:r>
              <a:rPr lang="es-PE" sz="1600" dirty="0">
                <a:solidFill>
                  <a:schemeClr val="tx1"/>
                </a:solidFill>
              </a:rPr>
              <a:t>=16, color='r')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grid</a:t>
            </a:r>
            <a:r>
              <a:rPr lang="es-PE" sz="1600" dirty="0">
                <a:solidFill>
                  <a:schemeClr val="tx1"/>
                </a:solidFill>
              </a:rPr>
              <a:t>(True)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savefig</a:t>
            </a:r>
            <a:r>
              <a:rPr lang="es-PE" sz="1600" dirty="0">
                <a:solidFill>
                  <a:schemeClr val="tx1"/>
                </a:solidFill>
              </a:rPr>
              <a:t>('</a:t>
            </a:r>
            <a:r>
              <a:rPr lang="es-PE" sz="1600" dirty="0" err="1">
                <a:solidFill>
                  <a:schemeClr val="tx1"/>
                </a:solidFill>
              </a:rPr>
              <a:t>tex_demo</a:t>
            </a:r>
            <a:r>
              <a:rPr lang="es-PE" sz="1600" dirty="0">
                <a:solidFill>
                  <a:schemeClr val="tx1"/>
                </a:solidFill>
              </a:rPr>
              <a:t>')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show()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AF83A1-8541-4EC3-969C-638B6157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2" y="1259557"/>
            <a:ext cx="486054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1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F3771C08-119D-4355-A692-DAF8B3657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s-PE" dirty="0" err="1"/>
              <a:t>interludio</a:t>
            </a:r>
            <a:r>
              <a:rPr lang="en-GB" altLang="es-PE" dirty="0"/>
              <a:t> </a:t>
            </a:r>
            <a:r>
              <a:rPr lang="en-GB" altLang="es-PE" dirty="0" err="1"/>
              <a:t>interactivo</a:t>
            </a:r>
            <a:endParaRPr lang="en-GB" altLang="es-PE" dirty="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804C2ABD-626C-4DA2-8003-854EA0504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6622" y="2411685"/>
            <a:ext cx="9070975" cy="3479509"/>
          </a:xfrm>
          <a:ln/>
        </p:spPr>
        <p:txBody>
          <a:bodyPr/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ES" altLang="es-PE" sz="2800" dirty="0"/>
              <a:t>el </a:t>
            </a:r>
            <a:r>
              <a:rPr lang="es-ES" altLang="es-PE" sz="2800" dirty="0" err="1"/>
              <a:t>shell</a:t>
            </a:r>
            <a:r>
              <a:rPr lang="es-ES" altLang="es-PE" sz="2800" dirty="0"/>
              <a:t> interactivo, estructuras de datos enriquecidas, matrices </a:t>
            </a:r>
            <a:r>
              <a:rPr lang="es-ES" altLang="es-PE" sz="2800" dirty="0" err="1"/>
              <a:t>numpy</a:t>
            </a:r>
            <a:r>
              <a:rPr lang="es-ES" altLang="es-PE" sz="2800" dirty="0"/>
              <a:t>, modo </a:t>
            </a:r>
            <a:r>
              <a:rPr lang="es-ES" altLang="es-PE" sz="2800" dirty="0" err="1"/>
              <a:t>pylab</a:t>
            </a:r>
            <a:endParaRPr lang="es-ES" altLang="es-PE" sz="2800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ES" altLang="es-PE" sz="2800" dirty="0"/>
              <a:t>soporte de texto enriquecido, lo que ves es lo que obtienes, </a:t>
            </a:r>
            <a:r>
              <a:rPr lang="es-ES" altLang="es-PE" sz="2800" dirty="0" err="1"/>
              <a:t>mathtext</a:t>
            </a:r>
            <a:endParaRPr lang="es-ES" altLang="es-PE" sz="2800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ES" altLang="es-PE" sz="2800" dirty="0"/>
              <a:t>manejo de eventos, incrustación de GUI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s-ES" altLang="es-PE" sz="2800" dirty="0"/>
              <a:t>sitio web - </a:t>
            </a:r>
            <a:r>
              <a:rPr lang="es-ES" altLang="es-PE" sz="2800" dirty="0" err="1"/>
              <a:t>sphinx</a:t>
            </a:r>
            <a:endParaRPr lang="es-ES" altLang="es-PE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825350DB-8017-415D-BF24-ABF8D8B470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29697" name="Picture 1">
            <a:extLst>
              <a:ext uri="{FF2B5EF4-FFF2-40B4-BE49-F238E27FC236}">
                <a16:creationId xmlns:a16="http://schemas.microsoft.com/office/drawing/2014/main" id="{468720CE-357F-4D44-8D4B-9418C4D5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2016125"/>
            <a:ext cx="7140575" cy="535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A1DE9496-BB6F-4AA5-BCC7-854D47F50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t="48798" r="12389" b="27156"/>
          <a:stretch>
            <a:fillRect/>
          </a:stretch>
        </p:blipFill>
        <p:spPr bwMode="auto">
          <a:xfrm>
            <a:off x="218652" y="736504"/>
            <a:ext cx="8164512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623" t="48798" r="12389" b="271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3">
            <a:extLst>
              <a:ext uri="{FF2B5EF4-FFF2-40B4-BE49-F238E27FC236}">
                <a16:creationId xmlns:a16="http://schemas.microsoft.com/office/drawing/2014/main" id="{0EBF3704-79D0-4A5E-B1D7-CB848CF10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3990975"/>
            <a:ext cx="2268537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/>
              <a:t>layer image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689F97-8698-47B2-B3BF-4AEB5AAB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67" y="611485"/>
            <a:ext cx="4358093" cy="432048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5CE1E67-259A-49A0-BC83-7D36D84BD3CF}"/>
              </a:ext>
            </a:extLst>
          </p:cNvPr>
          <p:cNvSpPr/>
          <p:nvPr/>
        </p:nvSpPr>
        <p:spPr>
          <a:xfrm>
            <a:off x="258800" y="611485"/>
            <a:ext cx="5038725" cy="23387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numpy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np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matplotlib.cm as cm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matplotlib.pyplot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plt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matplotlib.cbook</a:t>
            </a:r>
            <a:r>
              <a:rPr lang="es-PE" sz="1600" dirty="0">
                <a:solidFill>
                  <a:schemeClr val="tx1"/>
                </a:solidFill>
              </a:rPr>
              <a:t> as </a:t>
            </a:r>
            <a:r>
              <a:rPr lang="es-PE" sz="1600" dirty="0" err="1">
                <a:solidFill>
                  <a:schemeClr val="tx1"/>
                </a:solidFill>
              </a:rPr>
              <a:t>cbook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from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matplotlib.path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Path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from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matplotlib.patches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import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PathPatch</a:t>
            </a:r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>
                <a:solidFill>
                  <a:schemeClr val="tx1"/>
                </a:solidFill>
              </a:rPr>
              <a:t># </a:t>
            </a:r>
            <a:r>
              <a:rPr lang="es-PE" sz="1600" dirty="0" err="1">
                <a:solidFill>
                  <a:schemeClr val="tx1"/>
                </a:solidFill>
              </a:rPr>
              <a:t>Fixing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random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state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reproducibility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np.random.seed</a:t>
            </a:r>
            <a:r>
              <a:rPr lang="es-PE" sz="1600" dirty="0">
                <a:solidFill>
                  <a:schemeClr val="tx1"/>
                </a:solidFill>
              </a:rPr>
              <a:t>(19680801)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57CD96-58AB-4258-9B69-FB98EAF5633C}"/>
              </a:ext>
            </a:extLst>
          </p:cNvPr>
          <p:cNvSpPr/>
          <p:nvPr/>
        </p:nvSpPr>
        <p:spPr>
          <a:xfrm>
            <a:off x="287783" y="3275781"/>
            <a:ext cx="5038725" cy="32153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1600" dirty="0">
                <a:solidFill>
                  <a:schemeClr val="tx1"/>
                </a:solidFill>
              </a:rPr>
              <a:t>delta = 0.025</a:t>
            </a:r>
          </a:p>
          <a:p>
            <a:r>
              <a:rPr lang="es-PE" sz="1600" dirty="0">
                <a:solidFill>
                  <a:schemeClr val="tx1"/>
                </a:solidFill>
              </a:rPr>
              <a:t>x = y = </a:t>
            </a:r>
            <a:r>
              <a:rPr lang="es-PE" sz="1600" dirty="0" err="1">
                <a:solidFill>
                  <a:schemeClr val="tx1"/>
                </a:solidFill>
              </a:rPr>
              <a:t>np.arange</a:t>
            </a:r>
            <a:r>
              <a:rPr lang="es-PE" sz="1600" dirty="0">
                <a:solidFill>
                  <a:schemeClr val="tx1"/>
                </a:solidFill>
              </a:rPr>
              <a:t>(-3.0, 3.0, delta)</a:t>
            </a:r>
          </a:p>
          <a:p>
            <a:r>
              <a:rPr lang="es-PE" sz="1600" dirty="0">
                <a:solidFill>
                  <a:schemeClr val="tx1"/>
                </a:solidFill>
              </a:rPr>
              <a:t>X, Y = </a:t>
            </a:r>
            <a:r>
              <a:rPr lang="es-PE" sz="1600" dirty="0" err="1">
                <a:solidFill>
                  <a:schemeClr val="tx1"/>
                </a:solidFill>
              </a:rPr>
              <a:t>np.meshgrid</a:t>
            </a:r>
            <a:r>
              <a:rPr lang="es-PE" sz="1600" dirty="0">
                <a:solidFill>
                  <a:schemeClr val="tx1"/>
                </a:solidFill>
              </a:rPr>
              <a:t>(x, y)</a:t>
            </a:r>
          </a:p>
          <a:p>
            <a:r>
              <a:rPr lang="es-PE" sz="1600" dirty="0">
                <a:solidFill>
                  <a:schemeClr val="tx1"/>
                </a:solidFill>
              </a:rPr>
              <a:t>Z1 = </a:t>
            </a:r>
            <a:r>
              <a:rPr lang="es-PE" sz="1600" dirty="0" err="1">
                <a:solidFill>
                  <a:schemeClr val="tx1"/>
                </a:solidFill>
              </a:rPr>
              <a:t>np.exp</a:t>
            </a:r>
            <a:r>
              <a:rPr lang="es-PE" sz="1600" dirty="0">
                <a:solidFill>
                  <a:schemeClr val="tx1"/>
                </a:solidFill>
              </a:rPr>
              <a:t>(-X**2 - Y**2)</a:t>
            </a:r>
          </a:p>
          <a:p>
            <a:r>
              <a:rPr lang="es-PE" sz="1600" dirty="0">
                <a:solidFill>
                  <a:schemeClr val="tx1"/>
                </a:solidFill>
              </a:rPr>
              <a:t>Z2 = </a:t>
            </a:r>
            <a:r>
              <a:rPr lang="es-PE" sz="1600" dirty="0" err="1">
                <a:solidFill>
                  <a:schemeClr val="tx1"/>
                </a:solidFill>
              </a:rPr>
              <a:t>np.exp</a:t>
            </a:r>
            <a:r>
              <a:rPr lang="es-PE" sz="1600" dirty="0">
                <a:solidFill>
                  <a:schemeClr val="tx1"/>
                </a:solidFill>
              </a:rPr>
              <a:t>(-(X - 1)**2 - (Y - 1)**2)</a:t>
            </a:r>
          </a:p>
          <a:p>
            <a:r>
              <a:rPr lang="es-PE" sz="1600" dirty="0">
                <a:solidFill>
                  <a:schemeClr val="tx1"/>
                </a:solidFill>
              </a:rPr>
              <a:t>Z = (Z1 - Z2) * 2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fig</a:t>
            </a:r>
            <a:r>
              <a:rPr lang="es-PE" sz="1600" dirty="0">
                <a:solidFill>
                  <a:schemeClr val="tx1"/>
                </a:solidFill>
              </a:rPr>
              <a:t>, </a:t>
            </a:r>
            <a:r>
              <a:rPr lang="es-PE" sz="1600" dirty="0" err="1">
                <a:solidFill>
                  <a:schemeClr val="tx1"/>
                </a:solidFill>
              </a:rPr>
              <a:t>ax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plt.subplots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  <a:p>
            <a:r>
              <a:rPr lang="es-PE" sz="1600" dirty="0" err="1">
                <a:solidFill>
                  <a:schemeClr val="tx1"/>
                </a:solidFill>
              </a:rPr>
              <a:t>im</a:t>
            </a:r>
            <a:r>
              <a:rPr lang="es-PE" sz="1600" dirty="0">
                <a:solidFill>
                  <a:schemeClr val="tx1"/>
                </a:solidFill>
              </a:rPr>
              <a:t> = </a:t>
            </a:r>
            <a:r>
              <a:rPr lang="es-PE" sz="1600" dirty="0" err="1">
                <a:solidFill>
                  <a:schemeClr val="tx1"/>
                </a:solidFill>
              </a:rPr>
              <a:t>ax.imshow</a:t>
            </a:r>
            <a:r>
              <a:rPr lang="es-PE" sz="1600" dirty="0">
                <a:solidFill>
                  <a:schemeClr val="tx1"/>
                </a:solidFill>
              </a:rPr>
              <a:t>(Z, </a:t>
            </a:r>
            <a:r>
              <a:rPr lang="es-PE" sz="1600" dirty="0" err="1">
                <a:solidFill>
                  <a:schemeClr val="tx1"/>
                </a:solidFill>
              </a:rPr>
              <a:t>interpolation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bilinear</a:t>
            </a:r>
            <a:r>
              <a:rPr lang="es-PE" sz="1600" dirty="0">
                <a:solidFill>
                  <a:schemeClr val="tx1"/>
                </a:solidFill>
              </a:rPr>
              <a:t>', </a:t>
            </a:r>
            <a:r>
              <a:rPr lang="es-PE" sz="1600" dirty="0" err="1">
                <a:solidFill>
                  <a:schemeClr val="tx1"/>
                </a:solidFill>
              </a:rPr>
              <a:t>cmap</a:t>
            </a:r>
            <a:r>
              <a:rPr lang="es-PE" sz="1600" dirty="0">
                <a:solidFill>
                  <a:schemeClr val="tx1"/>
                </a:solidFill>
              </a:rPr>
              <a:t>=</a:t>
            </a:r>
            <a:r>
              <a:rPr lang="es-PE" sz="1600" dirty="0" err="1">
                <a:solidFill>
                  <a:schemeClr val="tx1"/>
                </a:solidFill>
              </a:rPr>
              <a:t>cm.RdYlGn</a:t>
            </a:r>
            <a:r>
              <a:rPr lang="es-PE" sz="1600" dirty="0">
                <a:solidFill>
                  <a:schemeClr val="tx1"/>
                </a:solidFill>
              </a:rPr>
              <a:t>,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          </a:t>
            </a:r>
            <a:r>
              <a:rPr lang="es-PE" sz="1600" dirty="0" err="1">
                <a:solidFill>
                  <a:schemeClr val="tx1"/>
                </a:solidFill>
              </a:rPr>
              <a:t>origin</a:t>
            </a:r>
            <a:r>
              <a:rPr lang="es-PE" sz="1600" dirty="0">
                <a:solidFill>
                  <a:schemeClr val="tx1"/>
                </a:solidFill>
              </a:rPr>
              <a:t>='</a:t>
            </a:r>
            <a:r>
              <a:rPr lang="es-PE" sz="1600" dirty="0" err="1">
                <a:solidFill>
                  <a:schemeClr val="tx1"/>
                </a:solidFill>
              </a:rPr>
              <a:t>lower</a:t>
            </a:r>
            <a:r>
              <a:rPr lang="es-PE" sz="1600" dirty="0">
                <a:solidFill>
                  <a:schemeClr val="tx1"/>
                </a:solidFill>
              </a:rPr>
              <a:t>', </a:t>
            </a:r>
            <a:r>
              <a:rPr lang="es-PE" sz="1600" dirty="0" err="1">
                <a:solidFill>
                  <a:schemeClr val="tx1"/>
                </a:solidFill>
              </a:rPr>
              <a:t>extent</a:t>
            </a:r>
            <a:r>
              <a:rPr lang="es-PE" sz="1600" dirty="0">
                <a:solidFill>
                  <a:schemeClr val="tx1"/>
                </a:solidFill>
              </a:rPr>
              <a:t>=[-3, 3, -3, 3],</a:t>
            </a:r>
          </a:p>
          <a:p>
            <a:r>
              <a:rPr lang="es-PE" sz="1600" dirty="0">
                <a:solidFill>
                  <a:schemeClr val="tx1"/>
                </a:solidFill>
              </a:rPr>
              <a:t>               </a:t>
            </a:r>
            <a:r>
              <a:rPr lang="es-PE" sz="1600" dirty="0" err="1">
                <a:solidFill>
                  <a:schemeClr val="tx1"/>
                </a:solidFill>
              </a:rPr>
              <a:t>vmax</a:t>
            </a:r>
            <a:r>
              <a:rPr lang="es-PE" sz="1600" dirty="0">
                <a:solidFill>
                  <a:schemeClr val="tx1"/>
                </a:solidFill>
              </a:rPr>
              <a:t>=</a:t>
            </a:r>
            <a:r>
              <a:rPr lang="es-PE" sz="1600" dirty="0" err="1">
                <a:solidFill>
                  <a:schemeClr val="tx1"/>
                </a:solidFill>
              </a:rPr>
              <a:t>abs</a:t>
            </a:r>
            <a:r>
              <a:rPr lang="es-PE" sz="1600" dirty="0">
                <a:solidFill>
                  <a:schemeClr val="tx1"/>
                </a:solidFill>
              </a:rPr>
              <a:t>(Z).</a:t>
            </a:r>
            <a:r>
              <a:rPr lang="es-PE" sz="1600" dirty="0" err="1">
                <a:solidFill>
                  <a:schemeClr val="tx1"/>
                </a:solidFill>
              </a:rPr>
              <a:t>max</a:t>
            </a:r>
            <a:r>
              <a:rPr lang="es-PE" sz="1600" dirty="0">
                <a:solidFill>
                  <a:schemeClr val="tx1"/>
                </a:solidFill>
              </a:rPr>
              <a:t>(), </a:t>
            </a:r>
            <a:r>
              <a:rPr lang="es-PE" sz="1600" dirty="0" err="1">
                <a:solidFill>
                  <a:schemeClr val="tx1"/>
                </a:solidFill>
              </a:rPr>
              <a:t>vmin</a:t>
            </a:r>
            <a:r>
              <a:rPr lang="es-PE" sz="1600" dirty="0">
                <a:solidFill>
                  <a:schemeClr val="tx1"/>
                </a:solidFill>
              </a:rPr>
              <a:t>=-</a:t>
            </a:r>
            <a:r>
              <a:rPr lang="es-PE" sz="1600" dirty="0" err="1">
                <a:solidFill>
                  <a:schemeClr val="tx1"/>
                </a:solidFill>
              </a:rPr>
              <a:t>abs</a:t>
            </a:r>
            <a:r>
              <a:rPr lang="es-PE" sz="1600" dirty="0">
                <a:solidFill>
                  <a:schemeClr val="tx1"/>
                </a:solidFill>
              </a:rPr>
              <a:t>(Z).</a:t>
            </a:r>
            <a:r>
              <a:rPr lang="es-PE" sz="1600" dirty="0" err="1">
                <a:solidFill>
                  <a:schemeClr val="tx1"/>
                </a:solidFill>
              </a:rPr>
              <a:t>max</a:t>
            </a:r>
            <a:r>
              <a:rPr lang="es-PE" sz="1600" dirty="0">
                <a:solidFill>
                  <a:schemeClr val="tx1"/>
                </a:solidFill>
              </a:rPr>
              <a:t>())</a:t>
            </a:r>
          </a:p>
          <a:p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plt.show</a:t>
            </a:r>
            <a:r>
              <a:rPr lang="es-PE" sz="16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9615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9CF0DA28-8EE8-474B-B7B0-0C12966FCE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30721" name="Picture 1">
            <a:extLst>
              <a:ext uri="{FF2B5EF4-FFF2-40B4-BE49-F238E27FC236}">
                <a16:creationId xmlns:a16="http://schemas.microsoft.com/office/drawing/2014/main" id="{09584987-8866-46B6-B73D-3B0D20AF2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75596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2" name="Text Box 2">
            <a:extLst>
              <a:ext uri="{FF2B5EF4-FFF2-40B4-BE49-F238E27FC236}">
                <a16:creationId xmlns:a16="http://schemas.microsoft.com/office/drawing/2014/main" id="{9F5D5884-9370-4779-B061-78C3FF95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071563"/>
            <a:ext cx="2998788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GB" altLang="es-PE" sz="2700"/>
              <a:t>basemap toolkit </a:t>
            </a:r>
          </a:p>
          <a:p>
            <a:pPr algn="ctr"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GB" altLang="es-PE" sz="2700"/>
              <a:t>(courtesy of NOAA)</a:t>
            </a:r>
            <a:r>
              <a:rPr lang="ar-SA" altLang="es-PE" sz="2700">
                <a:cs typeface="Arial" panose="020B0604020202020204" pitchFamily="34" charset="0"/>
              </a:rPr>
              <a:t>‏</a:t>
            </a:r>
            <a:endParaRPr lang="en-GB" altLang="es-PE" sz="27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429905CD-C71B-4EBB-8AEE-E0961DDA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7564" b="7564"/>
          <a:stretch>
            <a:fillRect/>
          </a:stretch>
        </p:blipFill>
        <p:spPr bwMode="auto">
          <a:xfrm>
            <a:off x="2182813" y="0"/>
            <a:ext cx="7896225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701" t="7564" b="75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Text Box 2">
            <a:extLst>
              <a:ext uri="{FF2B5EF4-FFF2-40B4-BE49-F238E27FC236}">
                <a16:creationId xmlns:a16="http://schemas.microsoft.com/office/drawing/2014/main" id="{DB56CFA0-DD79-4811-B493-A0B551390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88696"/>
            <a:ext cx="9524542" cy="98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>
              <a:lnSpc>
                <a:spcPct val="76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2000" dirty="0">
                <a:latin typeface="Lucida Grande" charset="0"/>
              </a:rPr>
              <a:t>cylindrical equidistant, </a:t>
            </a:r>
            <a:r>
              <a:rPr lang="en-GB" altLang="es-PE" sz="2000" dirty="0" err="1">
                <a:latin typeface="Lucida Grande" charset="0"/>
              </a:rPr>
              <a:t>mercator</a:t>
            </a:r>
            <a:r>
              <a:rPr lang="en-GB" altLang="es-PE" sz="2000" dirty="0">
                <a:latin typeface="Lucida Grande" charset="0"/>
              </a:rPr>
              <a:t>, lambert conformal conic, lambert azimuthal equal area, </a:t>
            </a:r>
            <a:r>
              <a:rPr lang="en-GB" altLang="es-PE" sz="2000" dirty="0" err="1">
                <a:latin typeface="Lucida Grande" charset="0"/>
              </a:rPr>
              <a:t>albers</a:t>
            </a:r>
            <a:r>
              <a:rPr lang="en-GB" altLang="es-PE" sz="2000" dirty="0">
                <a:latin typeface="Lucida Grande" charset="0"/>
              </a:rPr>
              <a:t> equal area conic and stereographic.</a:t>
            </a:r>
          </a:p>
          <a:p>
            <a:pPr>
              <a:lnSpc>
                <a:spcPct val="76000"/>
              </a:lnSpc>
              <a:spcBef>
                <a:spcPts val="1500"/>
              </a:spcBef>
              <a:buSzPct val="100000"/>
              <a:buFont typeface="Times New Roman" panose="02020603050405020304" pitchFamily="18" charset="0"/>
              <a:buNone/>
            </a:pPr>
            <a:endParaRPr lang="en-GB" altLang="es-PE" sz="2000" dirty="0">
              <a:latin typeface="Lucida Grande" charset="0"/>
            </a:endParaRP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7A209929-0DCC-4A7E-BBA4-AA2229558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7988"/>
            <a:ext cx="3108325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3600"/>
              <a:t>basemap</a:t>
            </a:r>
            <a:br>
              <a:rPr lang="en-GB" altLang="es-PE" sz="3600"/>
            </a:br>
            <a:r>
              <a:rPr lang="en-GB" altLang="es-PE" sz="3600"/>
              <a:t>toolkit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92BE38C6-8AE9-4EFE-93F1-CBF6DD485A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s-PE"/>
              <a:t>MLOSS: Whistler 2008</a:t>
            </a:r>
          </a:p>
        </p:txBody>
      </p:sp>
      <p:pic>
        <p:nvPicPr>
          <p:cNvPr id="32769" name="Picture 1">
            <a:extLst>
              <a:ext uri="{FF2B5EF4-FFF2-40B4-BE49-F238E27FC236}">
                <a16:creationId xmlns:a16="http://schemas.microsoft.com/office/drawing/2014/main" id="{737843F8-3B76-45B3-8FAF-B4A3EF2D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8" y="655945"/>
            <a:ext cx="9000752" cy="675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0" name="Text Box 2">
            <a:extLst>
              <a:ext uri="{FF2B5EF4-FFF2-40B4-BE49-F238E27FC236}">
                <a16:creationId xmlns:a16="http://schemas.microsoft.com/office/drawing/2014/main" id="{AFC62B0B-A44D-443D-95E8-1270925D7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125413"/>
            <a:ext cx="3779838" cy="134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15351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19923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24495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2906713" indent="-215900" defTabSz="4572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r" hangingPunct="1">
              <a:lnSpc>
                <a:spcPct val="84000"/>
              </a:lnSpc>
              <a:buSzPct val="100000"/>
              <a:buFont typeface="Times New Roman" panose="02020603050405020304" pitchFamily="18" charset="0"/>
              <a:buNone/>
            </a:pPr>
            <a:r>
              <a:rPr lang="en-GB" altLang="es-PE" sz="4400"/>
              <a:t>finance 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80DE4F0-0BDB-4F42-938D-00FA37F2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A0EA25-8A9D-4A4F-AB3C-22146C1E97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38" y="2414116"/>
            <a:ext cx="9069387" cy="2731442"/>
          </a:xfrm>
        </p:spPr>
        <p:txBody>
          <a:bodyPr/>
          <a:lstStyle/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hace uso de </a:t>
            </a:r>
            <a:r>
              <a:rPr lang="es-ES" sz="2600" dirty="0" err="1">
                <a:latin typeface="Comic Sans MS" pitchFamily="66"/>
              </a:rPr>
              <a:t>Numpy</a:t>
            </a:r>
            <a:r>
              <a:rPr lang="es-ES" sz="2600" dirty="0">
                <a:latin typeface="Comic Sans MS" pitchFamily="66"/>
              </a:rPr>
              <a:t> para proporcionar un buen rendimiento con grandes matrices de datos</a:t>
            </a:r>
          </a:p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permite la publicación de gráficos de calidad</a:t>
            </a:r>
          </a:p>
          <a:p>
            <a:pPr lvl="0">
              <a:buFont typeface="StarSymbol"/>
              <a:buChar char="●"/>
            </a:pPr>
            <a:r>
              <a:rPr lang="es-ES" sz="2600" dirty="0">
                <a:latin typeface="Comic Sans MS" pitchFamily="66"/>
              </a:rPr>
              <a:t>al ser un módulo de Python puede integrarse fácilmente en un programa de Python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227A0-BB7E-4B35-A642-23C0016E9C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589957"/>
            <a:ext cx="9071640" cy="1172160"/>
          </a:xfrm>
        </p:spPr>
        <p:txBody>
          <a:bodyPr/>
          <a:lstStyle/>
          <a:p>
            <a:pPr lvl="0" algn="l"/>
            <a:r>
              <a:rPr lang="en-US" sz="2800" b="1" dirty="0" err="1">
                <a:latin typeface="Comic Sans MS" pitchFamily="66"/>
              </a:rPr>
              <a:t>importar</a:t>
            </a:r>
            <a:r>
              <a:rPr lang="en-US" sz="2800" b="1" dirty="0">
                <a:latin typeface="Comic Sans MS" pitchFamily="66"/>
              </a:rPr>
              <a:t> modulo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AE7857-44DE-4560-9D80-3C8172D01D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9792" y="1763613"/>
            <a:ext cx="9071640" cy="4437037"/>
          </a:xfrm>
        </p:spPr>
        <p:txBody>
          <a:bodyPr/>
          <a:lstStyle/>
          <a:p>
            <a:pPr lvl="0"/>
            <a:endParaRPr lang="en-US" sz="2600" dirty="0">
              <a:latin typeface="Comic Sans MS" pitchFamily="66"/>
            </a:endParaRPr>
          </a:p>
          <a:p>
            <a:pPr lvl="0"/>
            <a:r>
              <a:rPr lang="es-ES" sz="2600" dirty="0">
                <a:latin typeface="Comic Sans MS" pitchFamily="66"/>
              </a:rPr>
              <a:t>Seamos coherentes con la documentación oficial</a:t>
            </a:r>
          </a:p>
          <a:p>
            <a:pPr marL="106363" lvl="0" indent="0">
              <a:buNone/>
            </a:pPr>
            <a:endParaRPr lang="en-US" sz="2600" dirty="0">
              <a:latin typeface="Courier 10 Pitch" pitchFamily="17"/>
            </a:endParaRPr>
          </a:p>
          <a:p>
            <a:pPr lvl="0"/>
            <a:r>
              <a:rPr lang="en-US" sz="2600" dirty="0">
                <a:latin typeface="Courier 10 Pitch" pitchFamily="17"/>
              </a:rPr>
              <a:t>$ (</a:t>
            </a:r>
            <a:r>
              <a:rPr lang="en-US" sz="2600" dirty="0" err="1">
                <a:latin typeface="Courier 10 Pitch" pitchFamily="17"/>
              </a:rPr>
              <a:t>i</a:t>
            </a:r>
            <a:r>
              <a:rPr lang="en-US" sz="2600" dirty="0">
                <a:latin typeface="Courier 10 Pitch" pitchFamily="17"/>
              </a:rPr>
              <a:t>)python</a:t>
            </a:r>
          </a:p>
          <a:p>
            <a:pPr lvl="0"/>
            <a:r>
              <a:rPr lang="en-US" sz="2600" dirty="0">
                <a:latin typeface="Courier 10 Pitch" pitchFamily="17"/>
              </a:rPr>
              <a:t>&gt;&gt;&gt; import </a:t>
            </a:r>
            <a:r>
              <a:rPr lang="en-US" sz="2600" dirty="0" err="1">
                <a:latin typeface="Courier 10 Pitch" pitchFamily="17"/>
              </a:rPr>
              <a:t>matplotlib.pyplot</a:t>
            </a:r>
            <a:r>
              <a:rPr lang="en-US" sz="2600" dirty="0">
                <a:latin typeface="Courier 10 Pitch" pitchFamily="17"/>
              </a:rPr>
              <a:t> as </a:t>
            </a:r>
            <a:r>
              <a:rPr lang="en-US" sz="2600" dirty="0" err="1">
                <a:latin typeface="Courier 10 Pitch" pitchFamily="17"/>
              </a:rPr>
              <a:t>plt</a:t>
            </a:r>
            <a:endParaRPr lang="en-US" sz="2600" dirty="0">
              <a:latin typeface="Courier 10 Pitch" pitchFamily="1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D0B91-E737-4C60-A923-8F37C6F02A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85680"/>
            <a:ext cx="9071640" cy="1172160"/>
          </a:xfrm>
        </p:spPr>
        <p:txBody>
          <a:bodyPr/>
          <a:lstStyle/>
          <a:p>
            <a:pPr lvl="0" algn="l"/>
            <a:r>
              <a:rPr lang="en-US" sz="2800" b="1" dirty="0">
                <a:latin typeface="Comic Sans MS" pitchFamily="66"/>
              </a:rPr>
              <a:t>Matplotlib 1</a:t>
            </a:r>
            <a:r>
              <a:rPr lang="en-US" sz="2800" b="1" baseline="30000" dirty="0">
                <a:latin typeface="Comic Sans MS" pitchFamily="66"/>
              </a:rPr>
              <a:t>er</a:t>
            </a:r>
            <a:r>
              <a:rPr lang="en-US" sz="2800" b="1" dirty="0">
                <a:latin typeface="Comic Sans MS" pitchFamily="66"/>
              </a:rPr>
              <a:t> </a:t>
            </a:r>
            <a:r>
              <a:rPr lang="en-US" sz="2800" b="1" dirty="0" err="1">
                <a:latin typeface="Comic Sans MS" pitchFamily="66"/>
              </a:rPr>
              <a:t>ejemplo</a:t>
            </a:r>
            <a:endParaRPr lang="en-US" sz="2800" b="1" dirty="0">
              <a:latin typeface="Comic Sans MS" pitchFamily="66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6EF740-08EE-413F-A99F-4115B281AC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2619" y="900017"/>
            <a:ext cx="7946045" cy="3455884"/>
          </a:xfrm>
        </p:spPr>
        <p:txBody>
          <a:bodyPr/>
          <a:lstStyle/>
          <a:p>
            <a:pPr lvl="0"/>
            <a:r>
              <a:rPr lang="en-US" sz="1800" dirty="0">
                <a:latin typeface="Courier 10 Pitch" pitchFamily="17"/>
              </a:rPr>
              <a:t>&gt;&gt;&gt; # following imports are not necessary if --</a:t>
            </a:r>
            <a:r>
              <a:rPr lang="en-US" sz="1800" dirty="0" err="1">
                <a:latin typeface="Courier 10 Pitch" pitchFamily="17"/>
              </a:rPr>
              <a:t>pylab</a:t>
            </a:r>
            <a:endParaRPr lang="en-US" sz="1800" dirty="0">
              <a:latin typeface="Courier 10 Pitch" pitchFamily="17"/>
            </a:endParaRPr>
          </a:p>
          <a:p>
            <a:pPr lvl="0"/>
            <a:r>
              <a:rPr lang="en-US" sz="1800" dirty="0">
                <a:latin typeface="Courier 10 Pitch" pitchFamily="17"/>
              </a:rPr>
              <a:t>&gt;&gt;&gt; import </a:t>
            </a:r>
            <a:r>
              <a:rPr lang="en-US" sz="1800" dirty="0" err="1">
                <a:latin typeface="Courier 10 Pitch" pitchFamily="17"/>
              </a:rPr>
              <a:t>matplotlib.pyplot</a:t>
            </a:r>
            <a:r>
              <a:rPr lang="en-US" sz="1800" dirty="0">
                <a:latin typeface="Courier 10 Pitch" pitchFamily="17"/>
              </a:rPr>
              <a:t> as </a:t>
            </a:r>
            <a:r>
              <a:rPr lang="en-US" sz="1800" dirty="0" err="1">
                <a:latin typeface="Courier 10 Pitch" pitchFamily="17"/>
              </a:rPr>
              <a:t>plt</a:t>
            </a:r>
            <a:endParaRPr lang="en-US" sz="1800" dirty="0">
              <a:latin typeface="Courier 10 Pitch" pitchFamily="17"/>
            </a:endParaRPr>
          </a:p>
          <a:p>
            <a:pPr lvl="0"/>
            <a:r>
              <a:rPr lang="en-US" sz="1800" dirty="0">
                <a:latin typeface="Courier 10 Pitch" pitchFamily="17"/>
              </a:rPr>
              <a:t>&gt;&gt;&gt; import </a:t>
            </a:r>
            <a:r>
              <a:rPr lang="en-US" sz="1800" dirty="0" err="1">
                <a:latin typeface="Courier 10 Pitch" pitchFamily="17"/>
              </a:rPr>
              <a:t>numpy</a:t>
            </a:r>
            <a:r>
              <a:rPr lang="en-US" sz="1800" dirty="0">
                <a:latin typeface="Courier 10 Pitch" pitchFamily="17"/>
              </a:rPr>
              <a:t> as np</a:t>
            </a:r>
          </a:p>
          <a:p>
            <a:pPr lvl="0"/>
            <a:r>
              <a:rPr lang="en-US" sz="1800" dirty="0">
                <a:latin typeface="Courier 10 Pitch" pitchFamily="17"/>
              </a:rPr>
              <a:t>&gt;&gt;&gt; </a:t>
            </a:r>
            <a:r>
              <a:rPr lang="en-US" sz="1800" dirty="0" err="1">
                <a:latin typeface="Courier 10 Pitch" pitchFamily="17"/>
              </a:rPr>
              <a:t>plt.interactive</a:t>
            </a:r>
            <a:r>
              <a:rPr lang="en-US" sz="1800" dirty="0">
                <a:latin typeface="Courier 10 Pitch" pitchFamily="17"/>
              </a:rPr>
              <a:t>('on') # set interactive</a:t>
            </a:r>
          </a:p>
          <a:p>
            <a:pPr lvl="0"/>
            <a:r>
              <a:rPr lang="en-US" sz="1800" dirty="0">
                <a:latin typeface="Courier 10 Pitch" pitchFamily="17"/>
              </a:rPr>
              <a:t>                          # no need with --</a:t>
            </a:r>
            <a:r>
              <a:rPr lang="en-US" sz="1800" dirty="0" err="1">
                <a:latin typeface="Courier 10 Pitch" pitchFamily="17"/>
              </a:rPr>
              <a:t>pylab</a:t>
            </a:r>
            <a:r>
              <a:rPr lang="en-US" sz="1800" dirty="0">
                <a:latin typeface="Courier 10 Pitch" pitchFamily="17"/>
              </a:rPr>
              <a:t>   </a:t>
            </a:r>
          </a:p>
          <a:p>
            <a:pPr lvl="0"/>
            <a:r>
              <a:rPr lang="en-US" sz="1800" dirty="0">
                <a:latin typeface="Courier 10 Pitch" pitchFamily="17"/>
              </a:rPr>
              <a:t>&gt;&gt;&gt; x = </a:t>
            </a:r>
            <a:r>
              <a:rPr lang="en-US" sz="1800" dirty="0" err="1">
                <a:latin typeface="Courier 10 Pitch" pitchFamily="17"/>
              </a:rPr>
              <a:t>np.arange</a:t>
            </a:r>
            <a:r>
              <a:rPr lang="en-US" sz="1800" dirty="0">
                <a:latin typeface="Courier 10 Pitch" pitchFamily="17"/>
              </a:rPr>
              <a:t>(0,7,0.00001)</a:t>
            </a:r>
          </a:p>
          <a:p>
            <a:pPr lvl="0"/>
            <a:r>
              <a:rPr lang="en-US" sz="1800" dirty="0">
                <a:latin typeface="Courier 10 Pitch" pitchFamily="17"/>
              </a:rPr>
              <a:t>&gt;&gt;&gt; </a:t>
            </a:r>
            <a:r>
              <a:rPr lang="en-US" sz="1800" dirty="0" err="1">
                <a:latin typeface="Courier 10 Pitch" pitchFamily="17"/>
              </a:rPr>
              <a:t>plt.plot</a:t>
            </a:r>
            <a:r>
              <a:rPr lang="en-US" sz="1800" dirty="0">
                <a:latin typeface="Courier 10 Pitch" pitchFamily="17"/>
              </a:rPr>
              <a:t>(</a:t>
            </a:r>
            <a:r>
              <a:rPr lang="en-US" sz="1800" dirty="0" err="1">
                <a:latin typeface="Courier 10 Pitch" pitchFamily="17"/>
              </a:rPr>
              <a:t>x,x</a:t>
            </a:r>
            <a:r>
              <a:rPr lang="en-US" sz="1800" dirty="0">
                <a:latin typeface="Courier 10 Pitch" pitchFamily="17"/>
              </a:rPr>
              <a:t>**3) # </a:t>
            </a:r>
            <a:r>
              <a:rPr lang="en-US" sz="1800" dirty="0" err="1">
                <a:latin typeface="Courier 10 Pitch" pitchFamily="17"/>
              </a:rPr>
              <a:t>x,y</a:t>
            </a:r>
            <a:r>
              <a:rPr lang="en-US" sz="1800" dirty="0">
                <a:latin typeface="Courier 10 Pitch" pitchFamily="17"/>
              </a:rPr>
              <a:t> values of the plot</a:t>
            </a:r>
          </a:p>
          <a:p>
            <a:pPr lvl="0"/>
            <a:r>
              <a:rPr lang="en-US" sz="1800" dirty="0">
                <a:latin typeface="Courier 10 Pitch" pitchFamily="17"/>
              </a:rPr>
              <a:t>[&lt;matplotlib.lines.Line2D object at 0xa1750cc&gt;]</a:t>
            </a:r>
          </a:p>
          <a:p>
            <a:pPr lvl="0"/>
            <a:r>
              <a:rPr lang="en-US" sz="1800" dirty="0">
                <a:latin typeface="Courier 10 Pitch" pitchFamily="17"/>
              </a:rPr>
              <a:t>&gt;&gt;&gt; </a:t>
            </a:r>
            <a:r>
              <a:rPr lang="en-US" sz="1800" dirty="0" err="1">
                <a:latin typeface="Courier 10 Pitch" pitchFamily="17"/>
              </a:rPr>
              <a:t>plt.show</a:t>
            </a:r>
            <a:r>
              <a:rPr lang="en-US" sz="1800" dirty="0">
                <a:latin typeface="Courier 10 Pitch" pitchFamily="17"/>
              </a:rPr>
              <a:t>()</a:t>
            </a:r>
          </a:p>
          <a:p>
            <a:pPr lvl="0"/>
            <a:endParaRPr lang="en-US" sz="1800" dirty="0">
              <a:latin typeface="Comic Sans MS" pitchFamily="66"/>
            </a:endParaRPr>
          </a:p>
          <a:p>
            <a:pPr lvl="0"/>
            <a:endParaRPr lang="en-US" sz="1800" dirty="0">
              <a:latin typeface="Comic Sans MS" pitchFamily="66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F5381D-AFC3-486D-BA18-9C57BA84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4" y="4499917"/>
            <a:ext cx="4116290" cy="2722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682C3-64BC-463A-8523-EC1481DBB8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85680"/>
            <a:ext cx="9071640" cy="1172160"/>
          </a:xfrm>
        </p:spPr>
        <p:txBody>
          <a:bodyPr/>
          <a:lstStyle/>
          <a:p>
            <a:pPr lvl="0" algn="l"/>
            <a:r>
              <a:rPr lang="en-US" sz="2800" b="1" dirty="0">
                <a:latin typeface="Comic Sans MS" pitchFamily="66"/>
              </a:rPr>
              <a:t>Matplotlib: </a:t>
            </a:r>
            <a:r>
              <a:rPr lang="en-US" sz="2800" b="1" dirty="0" err="1">
                <a:latin typeface="Comic Sans MS" pitchFamily="66"/>
              </a:rPr>
              <a:t>gráfico</a:t>
            </a:r>
            <a:r>
              <a:rPr lang="en-US" sz="2800" b="1" dirty="0">
                <a:latin typeface="Comic Sans MS" pitchFamily="66"/>
              </a:rPr>
              <a:t> de </a:t>
            </a:r>
            <a:r>
              <a:rPr lang="en-US" sz="2800" b="1" dirty="0" err="1">
                <a:latin typeface="Comic Sans MS" pitchFamily="66"/>
              </a:rPr>
              <a:t>líneas</a:t>
            </a:r>
            <a:r>
              <a:rPr lang="en-US" sz="2800" b="1" dirty="0">
                <a:latin typeface="Comic Sans MS" pitchFamily="66"/>
              </a:rPr>
              <a:t> </a:t>
            </a:r>
            <a:r>
              <a:rPr lang="en-US" sz="2800" b="1" dirty="0" err="1">
                <a:latin typeface="Comic Sans MS" pitchFamily="66"/>
              </a:rPr>
              <a:t>múltiples</a:t>
            </a:r>
            <a:endParaRPr lang="en-US" sz="2800" b="1" dirty="0">
              <a:latin typeface="Comic Sans MS" pitchFamily="66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2C280-1814-4C25-BF5F-2D764D0DB5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4647" y="1417637"/>
            <a:ext cx="5976473" cy="5759640"/>
          </a:xfrm>
        </p:spPr>
        <p:txBody>
          <a:bodyPr/>
          <a:lstStyle/>
          <a:p>
            <a:pPr lvl="0"/>
            <a:r>
              <a:rPr lang="en-US" sz="2000" dirty="0">
                <a:latin typeface="Courier 10 Pitch" pitchFamily="17"/>
              </a:rPr>
              <a:t>&gt;&gt;&gt; x = </a:t>
            </a:r>
            <a:r>
              <a:rPr lang="en-US" sz="2000" dirty="0" err="1">
                <a:latin typeface="Courier 10 Pitch" pitchFamily="17"/>
              </a:rPr>
              <a:t>np.arange</a:t>
            </a:r>
            <a:r>
              <a:rPr lang="en-US" sz="2000" dirty="0">
                <a:latin typeface="Courier 10 Pitch" pitchFamily="17"/>
              </a:rPr>
              <a:t>(0,7,0.00001)</a:t>
            </a:r>
          </a:p>
          <a:p>
            <a:pPr lvl="0"/>
            <a:r>
              <a:rPr lang="en-US" sz="2000" dirty="0">
                <a:latin typeface="Courier 10 Pitch" pitchFamily="17"/>
              </a:rPr>
              <a:t>&gt;&gt;&gt; </a:t>
            </a:r>
            <a:r>
              <a:rPr lang="en-US" sz="2000" dirty="0" err="1">
                <a:latin typeface="Courier 10 Pitch" pitchFamily="17"/>
              </a:rPr>
              <a:t>plt.plot</a:t>
            </a:r>
            <a:r>
              <a:rPr lang="en-US" sz="2000" dirty="0">
                <a:latin typeface="Courier 10 Pitch" pitchFamily="17"/>
              </a:rPr>
              <a:t>(</a:t>
            </a:r>
            <a:r>
              <a:rPr lang="en-US" sz="2000" dirty="0" err="1">
                <a:latin typeface="Courier 10 Pitch" pitchFamily="17"/>
              </a:rPr>
              <a:t>x,x</a:t>
            </a:r>
            <a:r>
              <a:rPr lang="en-US" sz="2000" dirty="0">
                <a:latin typeface="Courier 10 Pitch" pitchFamily="17"/>
              </a:rPr>
              <a:t>**3)</a:t>
            </a:r>
          </a:p>
          <a:p>
            <a:pPr lvl="0"/>
            <a:r>
              <a:rPr lang="en-US" sz="2000" dirty="0">
                <a:latin typeface="Courier 10 Pitch" pitchFamily="17"/>
              </a:rPr>
              <a:t>&gt;&gt;&gt; </a:t>
            </a:r>
            <a:r>
              <a:rPr lang="en-US" sz="2000" dirty="0" err="1">
                <a:latin typeface="Courier 10 Pitch" pitchFamily="17"/>
              </a:rPr>
              <a:t>plt.plot</a:t>
            </a:r>
            <a:r>
              <a:rPr lang="en-US" sz="2000" dirty="0">
                <a:latin typeface="Courier 10 Pitch" pitchFamily="17"/>
              </a:rPr>
              <a:t>(</a:t>
            </a:r>
            <a:r>
              <a:rPr lang="en-US" sz="2000" dirty="0" err="1">
                <a:latin typeface="Courier 10 Pitch" pitchFamily="17"/>
              </a:rPr>
              <a:t>x,x</a:t>
            </a:r>
            <a:r>
              <a:rPr lang="en-US" sz="2000" dirty="0">
                <a:latin typeface="Courier 10 Pitch" pitchFamily="17"/>
              </a:rPr>
              <a:t>**2)</a:t>
            </a:r>
          </a:p>
          <a:p>
            <a:pPr lvl="0"/>
            <a:r>
              <a:rPr lang="en-US" sz="2000" dirty="0">
                <a:latin typeface="Courier 10 Pitch" pitchFamily="17"/>
              </a:rPr>
              <a:t>&gt;&gt;&gt; </a:t>
            </a:r>
            <a:r>
              <a:rPr lang="en-US" sz="2000" dirty="0" err="1">
                <a:latin typeface="Courier 10 Pitch" pitchFamily="17"/>
              </a:rPr>
              <a:t>plt.show</a:t>
            </a:r>
            <a:r>
              <a:rPr lang="en-US" sz="2000" dirty="0">
                <a:latin typeface="Courier 10 Pitch" pitchFamily="17"/>
              </a:rPr>
              <a:t>()</a:t>
            </a:r>
          </a:p>
          <a:p>
            <a:pPr lvl="0"/>
            <a:endParaRPr lang="en-US" sz="2000" dirty="0">
              <a:latin typeface="Courier 10 Pitch" pitchFamily="17"/>
            </a:endParaRPr>
          </a:p>
          <a:p>
            <a:pPr lvl="0"/>
            <a:r>
              <a:rPr lang="es-ES" sz="2000" dirty="0">
                <a:latin typeface="Comic Sans MS" pitchFamily="66"/>
              </a:rPr>
              <a:t>O pasando múltiples argumentos (</a:t>
            </a:r>
            <a:r>
              <a:rPr lang="es-ES" sz="2000" dirty="0" err="1">
                <a:latin typeface="Comic Sans MS" pitchFamily="66"/>
              </a:rPr>
              <a:t>x,y</a:t>
            </a:r>
            <a:r>
              <a:rPr lang="es-ES" sz="2000" dirty="0">
                <a:latin typeface="Comic Sans MS" pitchFamily="66"/>
              </a:rPr>
              <a:t>) a la función de trazado</a:t>
            </a:r>
          </a:p>
          <a:p>
            <a:pPr lvl="0"/>
            <a:endParaRPr lang="en-US" sz="2000" dirty="0">
              <a:latin typeface="Courier 10 Pitch" pitchFamily="17"/>
            </a:endParaRPr>
          </a:p>
          <a:p>
            <a:pPr lvl="0"/>
            <a:r>
              <a:rPr lang="en-US" sz="2000" dirty="0">
                <a:latin typeface="Courier 10 Pitch" pitchFamily="17"/>
              </a:rPr>
              <a:t>&gt;&gt;&gt; x = </a:t>
            </a:r>
            <a:r>
              <a:rPr lang="en-US" sz="2000" dirty="0" err="1">
                <a:latin typeface="Courier 10 Pitch" pitchFamily="17"/>
              </a:rPr>
              <a:t>np.arange</a:t>
            </a:r>
            <a:r>
              <a:rPr lang="en-US" sz="2000" dirty="0">
                <a:latin typeface="Courier 10 Pitch" pitchFamily="17"/>
              </a:rPr>
              <a:t>(0,7,0.00001)</a:t>
            </a:r>
          </a:p>
          <a:p>
            <a:pPr lvl="0"/>
            <a:r>
              <a:rPr lang="en-US" sz="2000" dirty="0">
                <a:latin typeface="Courier 10 Pitch" pitchFamily="17"/>
              </a:rPr>
              <a:t>&gt;&gt;&gt; </a:t>
            </a:r>
            <a:r>
              <a:rPr lang="en-US" sz="2000" dirty="0" err="1">
                <a:latin typeface="Courier 10 Pitch" pitchFamily="17"/>
              </a:rPr>
              <a:t>plt.plot</a:t>
            </a:r>
            <a:r>
              <a:rPr lang="en-US" sz="2000" dirty="0">
                <a:latin typeface="Courier 10 Pitch" pitchFamily="17"/>
              </a:rPr>
              <a:t>(</a:t>
            </a:r>
            <a:r>
              <a:rPr lang="en-US" sz="2000" dirty="0" err="1">
                <a:latin typeface="Courier 10 Pitch" pitchFamily="17"/>
              </a:rPr>
              <a:t>x,x</a:t>
            </a:r>
            <a:r>
              <a:rPr lang="en-US" sz="2000" dirty="0">
                <a:latin typeface="Courier 10 Pitch" pitchFamily="17"/>
              </a:rPr>
              <a:t>**3, </a:t>
            </a:r>
            <a:r>
              <a:rPr lang="en-US" sz="2000" dirty="0" err="1">
                <a:latin typeface="Courier 10 Pitch" pitchFamily="17"/>
              </a:rPr>
              <a:t>x,x</a:t>
            </a:r>
            <a:r>
              <a:rPr lang="en-US" sz="2000" dirty="0">
                <a:latin typeface="Courier 10 Pitch" pitchFamily="17"/>
              </a:rPr>
              <a:t>**2)</a:t>
            </a:r>
          </a:p>
          <a:p>
            <a:pPr lvl="0"/>
            <a:r>
              <a:rPr lang="en-US" sz="2000" dirty="0">
                <a:latin typeface="Courier 10 Pitch" pitchFamily="17"/>
              </a:rPr>
              <a:t>&gt;&gt;&gt; </a:t>
            </a:r>
            <a:r>
              <a:rPr lang="en-US" sz="2000" dirty="0" err="1">
                <a:latin typeface="Courier 10 Pitch" pitchFamily="17"/>
              </a:rPr>
              <a:t>plt.show</a:t>
            </a:r>
            <a:r>
              <a:rPr lang="en-US" sz="2000" dirty="0">
                <a:latin typeface="Courier 10 Pitch" pitchFamily="17"/>
              </a:rPr>
              <a:t>()</a:t>
            </a:r>
          </a:p>
          <a:p>
            <a:pPr lvl="0"/>
            <a:endParaRPr lang="en-US" sz="2000" dirty="0">
              <a:latin typeface="Courier 10 Pitch" pitchFamily="1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B813D6-387B-4569-99FF-58B80AB1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56" y="1417637"/>
            <a:ext cx="3571875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9BCBE3-AE16-43E0-B857-6CC414C8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75" y="4643933"/>
            <a:ext cx="357187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8D0EF-F675-4114-B42B-46EB11FB44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85680"/>
            <a:ext cx="9071640" cy="1172160"/>
          </a:xfrm>
        </p:spPr>
        <p:txBody>
          <a:bodyPr/>
          <a:lstStyle/>
          <a:p>
            <a:pPr lvl="0" algn="l"/>
            <a:r>
              <a:rPr lang="es-ES" sz="2800" b="1" dirty="0">
                <a:latin typeface="Comic Sans MS" pitchFamily="66"/>
              </a:rPr>
              <a:t>Comandos de control de trama (</a:t>
            </a:r>
            <a:r>
              <a:rPr lang="es-ES" sz="2800" b="1" dirty="0" err="1">
                <a:latin typeface="Comic Sans MS" pitchFamily="66"/>
              </a:rPr>
              <a:t>plot</a:t>
            </a:r>
            <a:r>
              <a:rPr lang="es-ES" sz="2800" b="1" dirty="0">
                <a:latin typeface="Comic Sans MS" pitchFamily="66"/>
              </a:rPr>
              <a:t>)</a:t>
            </a:r>
            <a:endParaRPr lang="en-US" sz="2800" b="1" dirty="0">
              <a:latin typeface="Comic Sans MS" pitchFamily="66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CDD917-E8B7-4F1B-8825-CABC4BB9BC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75000"/>
            <a:ext cx="9071640" cy="5759640"/>
          </a:xfrm>
        </p:spPr>
        <p:txBody>
          <a:bodyPr/>
          <a:lstStyle/>
          <a:p>
            <a:pPr lvl="0"/>
            <a:r>
              <a:rPr lang="en-US" sz="2400">
                <a:latin typeface="Comic Sans MS" pitchFamily="66"/>
              </a:rPr>
              <a:t>Classic plot interaction is available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plt.grid()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plt.axis() # shows the current axis limits values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plt.axis([0,5,0,10]) #[xmin,xmax,ymin,ymax]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plt.xlabel('This is the X axis')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plt.title('Outstanding title here')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plt.legend(['Fast', 'SuperFast'],loc=2)</a:t>
            </a:r>
          </a:p>
          <a:p>
            <a:pPr lvl="0"/>
            <a:r>
              <a:rPr lang="en-US" sz="2200">
                <a:latin typeface="Courier 10 Pitch" pitchFamily="17"/>
              </a:rPr>
              <a:t>&gt;&gt;&gt; plt.savefig('plot123.</a:t>
            </a:r>
            <a:r>
              <a:rPr lang="en-US" sz="2200" b="1">
                <a:latin typeface="Courier 10 Pitch" pitchFamily="17"/>
              </a:rPr>
              <a:t>png</a:t>
            </a:r>
            <a:r>
              <a:rPr lang="en-US" sz="2200">
                <a:latin typeface="Courier 10 Pitch" pitchFamily="17"/>
              </a:rPr>
              <a:t>', dpi=250)</a:t>
            </a:r>
          </a:p>
          <a:p>
            <a:pPr lvl="0"/>
            <a:endParaRPr lang="en-US" sz="2200">
              <a:latin typeface="Courier 10 Pitch" pitchFamily="1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C78DEC-82AF-4282-967C-988826E9C28B}"/>
              </a:ext>
            </a:extLst>
          </p:cNvPr>
          <p:cNvSpPr txBox="1"/>
          <p:nvPr/>
        </p:nvSpPr>
        <p:spPr>
          <a:xfrm>
            <a:off x="4752280" y="6152220"/>
            <a:ext cx="3200400" cy="715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>
                <a:ln>
                  <a:noFill/>
                </a:ln>
                <a:solidFill>
                  <a:srgbClr val="0000FF"/>
                </a:solidFill>
                <a:latin typeface="Liberation Sans" pitchFamily="18"/>
                <a:ea typeface="DejaVu Sans" pitchFamily="2"/>
                <a:cs typeface="DejaVu Sans" pitchFamily="2"/>
              </a:rPr>
              <a:t>extension determines the file format</a:t>
            </a:r>
          </a:p>
        </p:txBody>
      </p:sp>
      <p:sp>
        <p:nvSpPr>
          <p:cNvPr id="5" name="Conector recto 4">
            <a:extLst>
              <a:ext uri="{FF2B5EF4-FFF2-40B4-BE49-F238E27FC236}">
                <a16:creationId xmlns:a16="http://schemas.microsoft.com/office/drawing/2014/main" id="{426616E9-BC46-45B7-B715-6CCA4AF40A94}"/>
              </a:ext>
            </a:extLst>
          </p:cNvPr>
          <p:cNvSpPr/>
          <p:nvPr/>
        </p:nvSpPr>
        <p:spPr>
          <a:xfrm>
            <a:off x="5077800" y="5571000"/>
            <a:ext cx="1142999" cy="450360"/>
          </a:xfrm>
          <a:prstGeom prst="line">
            <a:avLst/>
          </a:prstGeom>
          <a:noFill/>
          <a:ln w="36720">
            <a:solidFill>
              <a:srgbClr val="0000FF"/>
            </a:solidFill>
            <a:custDash>
              <a:ds d="249020" sp="100000"/>
              <a:ds d="249020" sp="100000"/>
              <a:ds d="199020" sp="100000"/>
            </a:custDash>
          </a:ln>
        </p:spPr>
        <p:txBody>
          <a:bodyPr vert="horz" wrap="none" lIns="45000" tIns="0" rIns="45000" bIns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8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tabLst/>
          <a:defRPr kumimoji="0" lang="en-GB" altLang="es-P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S Gothic" panose="020B0609070205080204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8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tabLst/>
          <a:defRPr kumimoji="0" lang="en-GB" altLang="es-P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S Gothic" panose="020B0609070205080204" pitchFamily="49" charset="-128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4050</Words>
  <Application>Microsoft Office PowerPoint</Application>
  <PresentationFormat>Personalizado</PresentationFormat>
  <Paragraphs>527</Paragraphs>
  <Slides>44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44</vt:i4>
      </vt:variant>
    </vt:vector>
  </HeadingPairs>
  <TitlesOfParts>
    <vt:vector size="56" baseType="lpstr">
      <vt:lpstr>Arial</vt:lpstr>
      <vt:lpstr>CiscoSansTT ExtraLight</vt:lpstr>
      <vt:lpstr>Comic Sans MS</vt:lpstr>
      <vt:lpstr>Courier 10 Pitch</vt:lpstr>
      <vt:lpstr>Liberation Sans</vt:lpstr>
      <vt:lpstr>Lucida Grande</vt:lpstr>
      <vt:lpstr>StarSymbol</vt:lpstr>
      <vt:lpstr>Symbol</vt:lpstr>
      <vt:lpstr>Times New Roman</vt:lpstr>
      <vt:lpstr>Wingdings</vt:lpstr>
      <vt:lpstr>Tema de Office</vt:lpstr>
      <vt:lpstr>2_Blue theme 2015 16x9</vt:lpstr>
      <vt:lpstr>Sesion 8 –  Matplotlib</vt:lpstr>
      <vt:lpstr>Presentación de PowerPoint</vt:lpstr>
      <vt:lpstr>Introduccion</vt:lpstr>
      <vt:lpstr>interludio interactivo</vt:lpstr>
      <vt:lpstr>Matplotlib</vt:lpstr>
      <vt:lpstr>importar modulo</vt:lpstr>
      <vt:lpstr>Matplotlib 1er ejemplo</vt:lpstr>
      <vt:lpstr>Matplotlib: gráfico de líneas múltiples</vt:lpstr>
      <vt:lpstr>Comandos de control de trama (plot)</vt:lpstr>
      <vt:lpstr>Plot example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pie graphic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Sesion 8 –  Matplotlib</dc:title>
  <dc:creator>Pc Guerra</dc:creator>
  <cp:lastModifiedBy>Jorge Leoncio Guerra Guerra</cp:lastModifiedBy>
  <cp:revision>25</cp:revision>
  <dcterms:modified xsi:type="dcterms:W3CDTF">2022-09-08T01:21:57Z</dcterms:modified>
</cp:coreProperties>
</file>